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2" r:id="rId3"/>
    <p:sldId id="283" r:id="rId4"/>
    <p:sldId id="284" r:id="rId5"/>
    <p:sldId id="285" r:id="rId6"/>
    <p:sldId id="279" r:id="rId7"/>
    <p:sldId id="278" r:id="rId8"/>
    <p:sldId id="286" r:id="rId9"/>
    <p:sldId id="289" r:id="rId10"/>
    <p:sldId id="288" r:id="rId11"/>
    <p:sldId id="287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nfs.sparknotes.com/romeojuliet/page_4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mentalfloss.com/article/84411/infographic-explores-shakespeares-relationship-natur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nfs.sparknotes.com/romeojuliet/page_4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latin typeface="Algerian" panose="04020705040A02060702" pitchFamily="82" charset="0"/>
              </a:rPr>
              <a:t>Day 5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</a:t>
            </a:r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tragedy by William Shakespeare</a:t>
            </a:r>
          </a:p>
          <a:p>
            <a:endParaRPr lang="en-US" sz="2800" i="0" dirty="0"/>
          </a:p>
          <a:p>
            <a:r>
              <a:rPr lang="en-US" sz="2800" b="1" i="0" dirty="0">
                <a:solidFill>
                  <a:srgbClr val="CC3300"/>
                </a:solidFill>
              </a:rPr>
              <a:t>Pick up an orange textbook.</a:t>
            </a:r>
          </a:p>
          <a:p>
            <a:endParaRPr lang="en-US" sz="2800" i="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9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Application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7696200" cy="20574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1800" i="0" dirty="0" smtClean="0">
                <a:solidFill>
                  <a:srgbClr val="C00000"/>
                </a:solidFill>
              </a:rPr>
              <a:t>Practice writing a thematic statement about hate (feuds, and/or enemies).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i="0" dirty="0" smtClean="0">
                <a:solidFill>
                  <a:srgbClr val="00B050"/>
                </a:solidFill>
              </a:rPr>
              <a:t>Practice writing a thematic statement about love (reconciliation, and/or family).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i="0" dirty="0" smtClean="0">
                <a:solidFill>
                  <a:srgbClr val="7030A0"/>
                </a:solidFill>
              </a:rPr>
              <a:t>Finally, write a thematic statement about both </a:t>
            </a:r>
            <a:r>
              <a:rPr lang="en-US" sz="1800" i="0" dirty="0" smtClean="0">
                <a:solidFill>
                  <a:srgbClr val="00B050"/>
                </a:solidFill>
              </a:rPr>
              <a:t>love </a:t>
            </a:r>
            <a:r>
              <a:rPr lang="en-US" sz="1800" i="0" dirty="0" smtClean="0">
                <a:solidFill>
                  <a:srgbClr val="7030A0"/>
                </a:solidFill>
              </a:rPr>
              <a:t>and </a:t>
            </a:r>
            <a:r>
              <a:rPr lang="en-US" sz="1800" i="0" dirty="0" smtClean="0">
                <a:solidFill>
                  <a:srgbClr val="C00000"/>
                </a:solidFill>
              </a:rPr>
              <a:t>hate</a:t>
            </a:r>
            <a:r>
              <a:rPr lang="en-US" sz="1800" i="0" dirty="0" smtClean="0">
                <a:solidFill>
                  <a:srgbClr val="7030A0"/>
                </a:solidFill>
              </a:rPr>
              <a:t>.  Consider how compare/contrast structure and word choice can help you accomplish this.</a:t>
            </a:r>
          </a:p>
          <a:p>
            <a:r>
              <a:rPr lang="en-US" sz="1800" i="0" dirty="0" smtClean="0"/>
              <a:t>Use the close reading for evidence notes you took to help you form your ideas.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0668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Hints: A thematic statement is the same as a thesis statement.</a:t>
            </a:r>
          </a:p>
          <a:p>
            <a:r>
              <a:rPr lang="en-US" dirty="0" smtClean="0"/>
              <a:t>What Shakespeare is telling about love is… about hate is…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Thanks to everyone who volunteered to read in Act I, </a:t>
            </a:r>
            <a:r>
              <a:rPr lang="en-US" cap="none" dirty="0" err="1" smtClean="0">
                <a:solidFill>
                  <a:srgbClr val="7030A0"/>
                </a:solidFill>
              </a:rPr>
              <a:t>sc</a:t>
            </a:r>
            <a:r>
              <a:rPr lang="en-US" cap="none" dirty="0" smtClean="0">
                <a:solidFill>
                  <a:srgbClr val="7030A0"/>
                </a:solidFill>
              </a:rPr>
              <a:t> </a:t>
            </a:r>
            <a:r>
              <a:rPr lang="en-US" cap="none" dirty="0" err="1" smtClean="0">
                <a:solidFill>
                  <a:srgbClr val="7030A0"/>
                </a:solidFill>
              </a:rPr>
              <a:t>i</a:t>
            </a:r>
            <a:r>
              <a:rPr lang="en-US" dirty="0" smtClean="0">
                <a:solidFill>
                  <a:srgbClr val="7030A0"/>
                </a:solidFill>
              </a:rPr>
              <a:t>!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36576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Missed any part of Act I, </a:t>
            </a:r>
            <a:r>
              <a:rPr lang="en-US" b="1" dirty="0" err="1" smtClean="0"/>
              <a:t>sc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?  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Click on </a:t>
            </a:r>
            <a:r>
              <a:rPr lang="en-US" b="1" dirty="0" smtClean="0">
                <a:hlinkClick r:id="rId2"/>
              </a:rPr>
              <a:t>this link to access the No Fear Shakespeare text </a:t>
            </a:r>
            <a:endParaRPr lang="en-US" b="1" dirty="0" smtClean="0"/>
          </a:p>
          <a:p>
            <a:pPr algn="ctr"/>
            <a:r>
              <a:rPr lang="en-US" b="1" dirty="0" smtClean="0"/>
              <a:t>so you can catch up on the story.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8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a paragraph in which you build a theme through cited evidence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MLA quote citation</a:t>
            </a:r>
          </a:p>
          <a:p>
            <a:pPr lvl="1"/>
            <a:r>
              <a:rPr lang="en-US" dirty="0" smtClean="0"/>
              <a:t>PEAL structure</a:t>
            </a:r>
          </a:p>
          <a:p>
            <a:pPr lvl="1"/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Mechanics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Thursday, March 23rd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581400" cy="2743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Dialectical journal</a:t>
            </a:r>
          </a:p>
          <a:p>
            <a:r>
              <a:rPr lang="en-US" dirty="0" smtClean="0"/>
              <a:t>Literary devices</a:t>
            </a:r>
          </a:p>
          <a:p>
            <a:r>
              <a:rPr lang="en-US" dirty="0" smtClean="0"/>
              <a:t>Close read for key details</a:t>
            </a:r>
          </a:p>
          <a:p>
            <a:r>
              <a:rPr lang="en-US" dirty="0" smtClean="0"/>
              <a:t>Pull effective quotes</a:t>
            </a:r>
          </a:p>
          <a:p>
            <a:r>
              <a:rPr lang="en-US" dirty="0" smtClean="0"/>
              <a:t>Identify themes; write working thesis</a:t>
            </a:r>
          </a:p>
          <a:p>
            <a:r>
              <a:rPr lang="en-US" dirty="0" smtClean="0"/>
              <a:t>Recognize patterns (com/con)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Objective:</a:t>
            </a:r>
            <a:r>
              <a:rPr lang="en-US" sz="2000" dirty="0" smtClean="0">
                <a:solidFill>
                  <a:srgbClr val="7030A0"/>
                </a:solidFill>
              </a:rPr>
              <a:t> I will identify </a:t>
            </a:r>
            <a:r>
              <a:rPr lang="en-US" sz="2000" dirty="0">
                <a:solidFill>
                  <a:srgbClr val="7030A0"/>
                </a:solidFill>
              </a:rPr>
              <a:t>a theme and support it with </a:t>
            </a:r>
            <a:r>
              <a:rPr lang="en-US" sz="2000" dirty="0" smtClean="0">
                <a:solidFill>
                  <a:srgbClr val="7030A0"/>
                </a:solidFill>
              </a:rPr>
              <a:t>quotes.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0492" y="2355870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Formative Assessment #1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Notes!  Apply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0104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Shakespeare’s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References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nature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46" y="2362200"/>
            <a:ext cx="2995353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8624"/>
            <a:ext cx="2590800" cy="20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4191000"/>
            <a:ext cx="4343400" cy="2541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181856"/>
            <a:ext cx="3600450" cy="22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 #St. Patrick’s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Date:3/17/17</a:t>
            </a:r>
            <a:endParaRPr lang="en-US" dirty="0" smtClean="0"/>
          </a:p>
          <a:p>
            <a:r>
              <a:rPr lang="en-US" dirty="0" smtClean="0"/>
              <a:t>Title: logics </a:t>
            </a:r>
            <a:r>
              <a:rPr lang="en-US" dirty="0" err="1" smtClean="0"/>
              <a:t>xxl</a:t>
            </a:r>
            <a:r>
              <a:rPr lang="en-US" dirty="0" smtClean="0"/>
              <a:t> freestyle</a:t>
            </a:r>
            <a:endParaRPr lang="en-US" dirty="0" smtClean="0"/>
          </a:p>
          <a:p>
            <a:r>
              <a:rPr lang="en-US" dirty="0" smtClean="0"/>
              <a:t>Author: logic</a:t>
            </a:r>
            <a:endParaRPr lang="en-US" dirty="0" smtClean="0"/>
          </a:p>
          <a:p>
            <a:r>
              <a:rPr lang="en-US" dirty="0" smtClean="0"/>
              <a:t>Reader: Sebastian</a:t>
            </a:r>
            <a:endParaRPr lang="en-US" dirty="0" smtClean="0"/>
          </a:p>
          <a:p>
            <a:r>
              <a:rPr lang="en-US" dirty="0" smtClean="0"/>
              <a:t>Vocabulary: regurgitate </a:t>
            </a:r>
            <a:endParaRPr lang="en-US" dirty="0" smtClean="0"/>
          </a:p>
          <a:p>
            <a:r>
              <a:rPr lang="en-US" dirty="0" smtClean="0"/>
              <a:t>Response: How does logic relate to </a:t>
            </a:r>
            <a:r>
              <a:rPr lang="en-US" dirty="0"/>
              <a:t>S</a:t>
            </a:r>
            <a:r>
              <a:rPr lang="en-US" dirty="0" smtClean="0"/>
              <a:t>hakespeare in imagery? Do you think logic is better with words than Shakespeare?  What kinds of figurative language did logic use?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838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Block 2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 #St. Patrick’s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Date:</a:t>
            </a:r>
          </a:p>
          <a:p>
            <a:r>
              <a:rPr lang="en-US" dirty="0" smtClean="0"/>
              <a:t>Title:</a:t>
            </a:r>
          </a:p>
          <a:p>
            <a:r>
              <a:rPr lang="en-US" dirty="0" smtClean="0"/>
              <a:t>Author:</a:t>
            </a:r>
          </a:p>
          <a:p>
            <a:r>
              <a:rPr lang="en-US" dirty="0" smtClean="0"/>
              <a:t>Reader</a:t>
            </a:r>
            <a:r>
              <a:rPr lang="en-US" dirty="0" smtClean="0"/>
              <a:t>: Kimmy</a:t>
            </a:r>
            <a:endParaRPr lang="en-US" dirty="0" smtClean="0"/>
          </a:p>
          <a:p>
            <a:r>
              <a:rPr lang="en-US" dirty="0" smtClean="0"/>
              <a:t>Vocabulary:</a:t>
            </a:r>
          </a:p>
          <a:p>
            <a:r>
              <a:rPr lang="en-US" dirty="0" smtClean="0"/>
              <a:t>Response: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914400"/>
            <a:ext cx="91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9144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Block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 #</a:t>
            </a:r>
            <a:r>
              <a:rPr lang="en-US" dirty="0" smtClean="0"/>
              <a:t>S</a:t>
            </a:r>
            <a:r>
              <a:rPr lang="en-US" cap="none" dirty="0" smtClean="0"/>
              <a:t>t</a:t>
            </a:r>
            <a:r>
              <a:rPr lang="en-US" dirty="0" smtClean="0"/>
              <a:t>. </a:t>
            </a:r>
            <a:r>
              <a:rPr lang="en-US" dirty="0" smtClean="0"/>
              <a:t>Patrick’s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Date:</a:t>
            </a:r>
          </a:p>
          <a:p>
            <a:r>
              <a:rPr lang="en-US" dirty="0" smtClean="0"/>
              <a:t>Title:</a:t>
            </a:r>
          </a:p>
          <a:p>
            <a:r>
              <a:rPr lang="en-US" dirty="0" smtClean="0"/>
              <a:t>Author:</a:t>
            </a:r>
          </a:p>
          <a:p>
            <a:r>
              <a:rPr lang="en-US" dirty="0" smtClean="0"/>
              <a:t>Reader</a:t>
            </a:r>
            <a:r>
              <a:rPr lang="en-US" dirty="0" smtClean="0"/>
              <a:t>: Peter</a:t>
            </a:r>
            <a:endParaRPr lang="en-US" dirty="0" smtClean="0"/>
          </a:p>
          <a:p>
            <a:r>
              <a:rPr lang="en-US" dirty="0" smtClean="0"/>
              <a:t>Vocabulary:</a:t>
            </a:r>
          </a:p>
          <a:p>
            <a:r>
              <a:rPr lang="en-US" dirty="0" smtClean="0"/>
              <a:t>Response: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91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Block 4</a:t>
            </a:r>
          </a:p>
        </p:txBody>
      </p:sp>
    </p:spTree>
    <p:extLst>
      <p:ext uri="{BB962C8B-B14F-4D97-AF65-F5344CB8AC3E}">
        <p14:creationId xmlns:p14="http://schemas.microsoft.com/office/powerpoint/2010/main" val="39676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381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Focus </a:t>
            </a:r>
            <a:br>
              <a:rPr lang="en-US" dirty="0" smtClean="0"/>
            </a:br>
            <a:r>
              <a:rPr lang="en-US" dirty="0" smtClean="0"/>
              <a:t>for the </a:t>
            </a:r>
            <a:r>
              <a:rPr lang="en-US" i="1" dirty="0" smtClean="0"/>
              <a:t>R&amp;J</a:t>
            </a:r>
            <a:r>
              <a:rPr lang="en-US" dirty="0" smtClean="0"/>
              <a:t> Unit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Patterns</a:t>
            </a:r>
            <a:b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Pattern #1:</a:t>
            </a:r>
            <a:br>
              <a:rPr lang="en-US" dirty="0" smtClean="0"/>
            </a:br>
            <a:r>
              <a:rPr lang="en-US" dirty="0" smtClean="0"/>
              <a:t>compare/Contrast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800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Tragedy v. Comedy		Foil: Romeo v. Mercutio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	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Theme: Love and Family v. Hate and Enemies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3906798"/>
            <a:ext cx="3124200" cy="165580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Theme: </a:t>
            </a:r>
          </a:p>
          <a:p>
            <a:pPr lvl="2"/>
            <a:r>
              <a:rPr lang="en-US" sz="2200" b="1" dirty="0" smtClean="0">
                <a:solidFill>
                  <a:srgbClr val="C00000"/>
                </a:solidFill>
              </a:rPr>
              <a:t>Hate </a:t>
            </a:r>
          </a:p>
          <a:p>
            <a:pPr lvl="2"/>
            <a:r>
              <a:rPr lang="en-US" sz="2200" b="1" dirty="0" smtClean="0">
                <a:solidFill>
                  <a:srgbClr val="C00000"/>
                </a:solidFill>
              </a:rPr>
              <a:t>Enemies</a:t>
            </a:r>
          </a:p>
          <a:p>
            <a:pPr lvl="2"/>
            <a:r>
              <a:rPr lang="en-US" sz="2200" b="1" dirty="0" smtClean="0">
                <a:solidFill>
                  <a:srgbClr val="C00000"/>
                </a:solidFill>
              </a:rPr>
              <a:t>Feuds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Act I, 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</a:t>
            </a:r>
            <a:r>
              <a:rPr lang="en-US" sz="4400" b="1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3810000"/>
            <a:ext cx="3124200" cy="1752600"/>
          </a:xfrm>
        </p:spPr>
        <p:txBody>
          <a:bodyPr>
            <a:normAutofit/>
          </a:bodyPr>
          <a:lstStyle/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Theme: </a:t>
            </a:r>
          </a:p>
          <a:p>
            <a:pPr lvl="2"/>
            <a:r>
              <a:rPr lang="en-US" sz="2200" b="1" dirty="0" smtClean="0">
                <a:solidFill>
                  <a:srgbClr val="00B050"/>
                </a:solidFill>
              </a:rPr>
              <a:t>Love (&amp; lust) </a:t>
            </a:r>
          </a:p>
          <a:p>
            <a:pPr lvl="2"/>
            <a:r>
              <a:rPr lang="en-US" sz="2200" b="1" dirty="0" smtClean="0">
                <a:solidFill>
                  <a:srgbClr val="00B050"/>
                </a:solidFill>
              </a:rPr>
              <a:t>Family</a:t>
            </a:r>
          </a:p>
          <a:p>
            <a:pPr lvl="2"/>
            <a:r>
              <a:rPr lang="en-US" sz="2200" b="1" dirty="0" smtClean="0">
                <a:solidFill>
                  <a:srgbClr val="00B050"/>
                </a:solidFill>
              </a:rPr>
              <a:t>Reconciliation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066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o</a:t>
            </a:r>
            <a:r>
              <a:rPr lang="en-US" b="1" dirty="0" smtClean="0">
                <a:solidFill>
                  <a:srgbClr val="CC3300"/>
                </a:solidFill>
              </a:rPr>
              <a:t>range textbook p. 997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22098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play begins with comedy: the bragging and jokes of the servants followed by the insults and action of the street fight.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Then the mood shifts to the tragedy of Romeo’s unrequited love for Rosaline and his resulting depression and isolation.</a:t>
            </a:r>
          </a:p>
        </p:txBody>
      </p:sp>
    </p:spTree>
    <p:extLst>
      <p:ext uri="{BB962C8B-B14F-4D97-AF65-F5344CB8AC3E}">
        <p14:creationId xmlns:p14="http://schemas.microsoft.com/office/powerpoint/2010/main" val="7648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Close reading for evidence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705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i="0" dirty="0">
                <a:solidFill>
                  <a:srgbClr val="7030A0"/>
                </a:solidFill>
              </a:rPr>
              <a:t>Compare and contrast the word choice, imagery, and </a:t>
            </a:r>
            <a:r>
              <a:rPr lang="en-US" sz="2400" b="1" i="0" dirty="0" smtClean="0">
                <a:solidFill>
                  <a:srgbClr val="7030A0"/>
                </a:solidFill>
              </a:rPr>
              <a:t>tone of the </a:t>
            </a:r>
            <a:r>
              <a:rPr lang="en-US" sz="2400" b="1" i="0" dirty="0" smtClean="0">
                <a:solidFill>
                  <a:srgbClr val="C00000"/>
                </a:solidFill>
              </a:rPr>
              <a:t>first part of Act I, </a:t>
            </a:r>
            <a:r>
              <a:rPr lang="en-US" sz="2400" b="1" i="0" dirty="0" err="1" smtClean="0">
                <a:solidFill>
                  <a:srgbClr val="C00000"/>
                </a:solidFill>
              </a:rPr>
              <a:t>sc</a:t>
            </a:r>
            <a:r>
              <a:rPr lang="en-US" sz="2400" b="1" i="0" dirty="0" smtClean="0">
                <a:solidFill>
                  <a:srgbClr val="C00000"/>
                </a:solidFill>
              </a:rPr>
              <a:t> </a:t>
            </a:r>
            <a:r>
              <a:rPr lang="en-US" sz="2400" b="1" i="0" dirty="0" err="1" smtClean="0">
                <a:solidFill>
                  <a:srgbClr val="C00000"/>
                </a:solidFill>
              </a:rPr>
              <a:t>i</a:t>
            </a:r>
            <a:r>
              <a:rPr lang="en-US" sz="2400" b="1" i="0" dirty="0" smtClean="0">
                <a:solidFill>
                  <a:srgbClr val="C00000"/>
                </a:solidFill>
              </a:rPr>
              <a:t> </a:t>
            </a:r>
            <a:r>
              <a:rPr lang="en-US" sz="2400" b="1" i="0" dirty="0" smtClean="0">
                <a:solidFill>
                  <a:srgbClr val="7030A0"/>
                </a:solidFill>
              </a:rPr>
              <a:t>with the </a:t>
            </a:r>
            <a:r>
              <a:rPr lang="en-US" sz="2400" b="1" i="0" dirty="0" smtClean="0">
                <a:solidFill>
                  <a:srgbClr val="00B050"/>
                </a:solidFill>
              </a:rPr>
              <a:t>second part of Act I, </a:t>
            </a:r>
            <a:r>
              <a:rPr lang="en-US" sz="2400" b="1" i="0" dirty="0" err="1" smtClean="0">
                <a:solidFill>
                  <a:srgbClr val="00B050"/>
                </a:solidFill>
              </a:rPr>
              <a:t>sc</a:t>
            </a:r>
            <a:r>
              <a:rPr lang="en-US" sz="2400" b="1" i="0" dirty="0" smtClean="0">
                <a:solidFill>
                  <a:srgbClr val="00B050"/>
                </a:solidFill>
              </a:rPr>
              <a:t> </a:t>
            </a:r>
            <a:r>
              <a:rPr lang="en-US" sz="2400" b="1" i="0" dirty="0" err="1" smtClean="0">
                <a:solidFill>
                  <a:srgbClr val="00B050"/>
                </a:solidFill>
              </a:rPr>
              <a:t>i</a:t>
            </a:r>
            <a:r>
              <a:rPr lang="en-US" sz="2400" b="1" i="0" dirty="0" smtClean="0">
                <a:solidFill>
                  <a:srgbClr val="7030A0"/>
                </a:solidFill>
              </a:rPr>
              <a:t>.  </a:t>
            </a:r>
            <a:r>
              <a:rPr lang="en-US" sz="2400" b="1" i="0" dirty="0">
                <a:solidFill>
                  <a:srgbClr val="7030A0"/>
                </a:solidFill>
              </a:rPr>
              <a:t>Count the number of times Shakespeare uses the words, or words associated </a:t>
            </a:r>
            <a:r>
              <a:rPr lang="en-US" sz="2400" b="1" i="0" dirty="0" smtClean="0">
                <a:solidFill>
                  <a:srgbClr val="7030A0"/>
                </a:solidFill>
              </a:rPr>
              <a:t>with all of the following: love, hate, family, enemy, </a:t>
            </a:r>
            <a:r>
              <a:rPr lang="en-US" sz="2400" b="1" i="0" dirty="0" smtClean="0">
                <a:solidFill>
                  <a:srgbClr val="7030A0"/>
                </a:solidFill>
              </a:rPr>
              <a:t>feud and reconciliation.</a:t>
            </a:r>
            <a:endParaRPr lang="en-US" sz="2400" b="1" i="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95400"/>
            <a:ext cx="7086600" cy="68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Listen to the second part of Act I, </a:t>
            </a:r>
            <a:r>
              <a:rPr lang="en-US" sz="2400" cap="none" dirty="0" err="1" smtClean="0"/>
              <a:t>sc</a:t>
            </a:r>
            <a:r>
              <a:rPr lang="en-US" sz="2400" cap="none" dirty="0" smtClean="0"/>
              <a:t> i</a:t>
            </a:r>
            <a:r>
              <a:rPr lang="en-US" sz="2400" dirty="0" smtClean="0"/>
              <a:t>: Romeo and Benvolio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53145"/>
            <a:ext cx="2643188" cy="2819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53145"/>
            <a:ext cx="3636031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640</TotalTime>
  <Words>477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Algerian</vt:lpstr>
      <vt:lpstr>Arial</vt:lpstr>
      <vt:lpstr>Garamond</vt:lpstr>
      <vt:lpstr>Wingdings</vt:lpstr>
      <vt:lpstr>Couture</vt:lpstr>
      <vt:lpstr>Day 5  Romeo and Juliet</vt:lpstr>
      <vt:lpstr>Shakespeare’s References to nature</vt:lpstr>
      <vt:lpstr>PRA #St. Patrick’s Day</vt:lpstr>
      <vt:lpstr>PRA #St. Patrick’s Day</vt:lpstr>
      <vt:lpstr>PRA #St. Patrick’s Day</vt:lpstr>
      <vt:lpstr>Writing Focus  for the R&amp;J Unit   Patterns   Pattern #1: compare/Contrast</vt:lpstr>
      <vt:lpstr>Act I, sc i</vt:lpstr>
      <vt:lpstr>Close reading for evidence</vt:lpstr>
      <vt:lpstr>Listen to the second part of Act I, sc i: Romeo and Benvolio</vt:lpstr>
      <vt:lpstr>Application Time</vt:lpstr>
      <vt:lpstr>Thanks to everyone who volunteered to read in Act I, sc i!</vt:lpstr>
      <vt:lpstr>Objective: I will identify a theme and support it with quotes.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43</cp:revision>
  <dcterms:created xsi:type="dcterms:W3CDTF">2017-02-16T16:12:39Z</dcterms:created>
  <dcterms:modified xsi:type="dcterms:W3CDTF">2017-03-17T17:46:30Z</dcterms:modified>
</cp:coreProperties>
</file>