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80" r:id="rId3"/>
    <p:sldId id="274" r:id="rId4"/>
    <p:sldId id="279" r:id="rId5"/>
    <p:sldId id="270" r:id="rId6"/>
    <p:sldId id="271" r:id="rId7"/>
    <p:sldId id="283" r:id="rId8"/>
    <p:sldId id="272" r:id="rId9"/>
    <p:sldId id="275" r:id="rId10"/>
    <p:sldId id="276" r:id="rId11"/>
    <p:sldId id="277" r:id="rId12"/>
    <p:sldId id="278" r:id="rId13"/>
    <p:sldId id="281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BFFD24B-1BBE-4D8F-9B83-3CA0AA86BFB9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D24B-1BBE-4D8F-9B83-3CA0AA86BFB9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BFFD24B-1BBE-4D8F-9B83-3CA0AA86BFB9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064ED5B-0B49-4A64-B1CE-D70757918E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nfs.sparknotes.com/romeojuliet/page_4.html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VsRQSazjl4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kespeare-online.com/plays/romeoandjuliet/romeoqueenmab.html" TargetMode="External"/><Relationship Id="rId2" Type="http://schemas.openxmlformats.org/officeDocument/2006/relationships/hyperlink" Target="http://www.shakespeare-online.com/plays/romeo_1_1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>
                <a:solidFill>
                  <a:srgbClr val="7030A0"/>
                </a:solidFill>
                <a:latin typeface="Algerian" panose="04020705040A02060702" pitchFamily="82" charset="0"/>
              </a:rPr>
              <a:t>Day </a:t>
            </a:r>
            <a:r>
              <a:rPr lang="en-US" b="1" smtClean="0">
                <a:solidFill>
                  <a:srgbClr val="7030A0"/>
                </a:solidFill>
                <a:latin typeface="Algerian" panose="04020705040A02060702" pitchFamily="82" charset="0"/>
              </a:rPr>
              <a:t>4 </a:t>
            </a:r>
            <a:r>
              <a:rPr lang="en-US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/>
            </a:r>
            <a:br>
              <a:rPr lang="en-US" b="1" dirty="0" smtClean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en-US" i="1" dirty="0" smtClean="0"/>
              <a:t>Romeo and Juliet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i="0" dirty="0" smtClean="0"/>
              <a:t>A tragedy by William </a:t>
            </a:r>
            <a:r>
              <a:rPr lang="en-US" sz="2800" i="0" dirty="0" smtClean="0"/>
              <a:t>Shakespeare</a:t>
            </a:r>
          </a:p>
          <a:p>
            <a:endParaRPr lang="en-US" sz="2800" i="0" dirty="0"/>
          </a:p>
          <a:p>
            <a:r>
              <a:rPr lang="en-US" sz="2800" b="1" i="0" dirty="0">
                <a:solidFill>
                  <a:srgbClr val="CC3300"/>
                </a:solidFill>
              </a:rPr>
              <a:t>Pick up an orange textbook.</a:t>
            </a:r>
          </a:p>
          <a:p>
            <a:endParaRPr lang="en-US" sz="2800" i="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893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Sampson: Malachi</a:t>
            </a:r>
          </a:p>
          <a:p>
            <a:r>
              <a:rPr lang="en-US" dirty="0" smtClean="0"/>
              <a:t>Gregory: Gabriel</a:t>
            </a:r>
          </a:p>
          <a:p>
            <a:r>
              <a:rPr lang="en-US" dirty="0" smtClean="0"/>
              <a:t>Abram: Lori</a:t>
            </a:r>
          </a:p>
          <a:p>
            <a:r>
              <a:rPr lang="en-US" dirty="0" smtClean="0"/>
              <a:t>Benvolio: Estevan</a:t>
            </a:r>
          </a:p>
          <a:p>
            <a:r>
              <a:rPr lang="en-US" dirty="0" smtClean="0"/>
              <a:t>Tybalt: Morgan</a:t>
            </a:r>
          </a:p>
          <a:p>
            <a:r>
              <a:rPr lang="en-US" dirty="0" smtClean="0"/>
              <a:t>Citizens: class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 I, </a:t>
            </a:r>
            <a:r>
              <a:rPr lang="en-US" cap="none" dirty="0" err="1" smtClean="0"/>
              <a:t>sc</a:t>
            </a:r>
            <a:r>
              <a:rPr lang="en-US" cap="none" dirty="0" smtClean="0"/>
              <a:t> </a:t>
            </a:r>
            <a:r>
              <a:rPr lang="en-US" cap="none" dirty="0" err="1" smtClean="0"/>
              <a:t>i</a:t>
            </a:r>
            <a:r>
              <a:rPr lang="en-US" dirty="0" smtClean="0"/>
              <a:t> parts: Block 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Lord Capulet</a:t>
            </a:r>
          </a:p>
          <a:p>
            <a:r>
              <a:rPr lang="en-US" dirty="0" smtClean="0"/>
              <a:t>Lady Capulet</a:t>
            </a:r>
          </a:p>
          <a:p>
            <a:r>
              <a:rPr lang="en-US" dirty="0" smtClean="0"/>
              <a:t>Lord Montague</a:t>
            </a:r>
          </a:p>
          <a:p>
            <a:r>
              <a:rPr lang="en-US" dirty="0" smtClean="0"/>
              <a:t>Lady Montague</a:t>
            </a:r>
          </a:p>
          <a:p>
            <a:r>
              <a:rPr lang="en-US" dirty="0" smtClean="0"/>
              <a:t>Prince </a:t>
            </a:r>
            <a:r>
              <a:rPr lang="en-US" dirty="0" err="1" smtClean="0"/>
              <a:t>Escalus</a:t>
            </a:r>
            <a:endParaRPr lang="en-US" dirty="0" smtClean="0"/>
          </a:p>
          <a:p>
            <a:r>
              <a:rPr lang="en-US" dirty="0" smtClean="0"/>
              <a:t>Romeo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0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Sampson: William</a:t>
            </a:r>
          </a:p>
          <a:p>
            <a:r>
              <a:rPr lang="en-US" dirty="0" smtClean="0"/>
              <a:t>Gregory: Michael</a:t>
            </a:r>
          </a:p>
          <a:p>
            <a:r>
              <a:rPr lang="en-US" dirty="0" smtClean="0"/>
              <a:t>Abram: Jordan</a:t>
            </a:r>
          </a:p>
          <a:p>
            <a:r>
              <a:rPr lang="en-US" dirty="0" smtClean="0"/>
              <a:t>Benvolio: Peter</a:t>
            </a:r>
          </a:p>
          <a:p>
            <a:r>
              <a:rPr lang="en-US" smtClean="0"/>
              <a:t>Tybalt:Bri</a:t>
            </a:r>
            <a:endParaRPr lang="en-US" dirty="0" smtClean="0"/>
          </a:p>
          <a:p>
            <a:r>
              <a:rPr lang="en-US" dirty="0" smtClean="0"/>
              <a:t>Citizens: class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 I, </a:t>
            </a:r>
            <a:r>
              <a:rPr lang="en-US" cap="none" dirty="0" err="1" smtClean="0"/>
              <a:t>sc</a:t>
            </a:r>
            <a:r>
              <a:rPr lang="en-US" cap="none" dirty="0" smtClean="0"/>
              <a:t> </a:t>
            </a:r>
            <a:r>
              <a:rPr lang="en-US" cap="none" dirty="0" err="1" smtClean="0"/>
              <a:t>i</a:t>
            </a:r>
            <a:r>
              <a:rPr lang="en-US" dirty="0" smtClean="0"/>
              <a:t> parts: Block 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Lord Capulet</a:t>
            </a:r>
          </a:p>
          <a:p>
            <a:r>
              <a:rPr lang="en-US" dirty="0" smtClean="0"/>
              <a:t>Lady Capulet</a:t>
            </a:r>
          </a:p>
          <a:p>
            <a:r>
              <a:rPr lang="en-US" dirty="0" smtClean="0"/>
              <a:t>Lord Montague</a:t>
            </a:r>
          </a:p>
          <a:p>
            <a:r>
              <a:rPr lang="en-US" dirty="0" smtClean="0"/>
              <a:t>Lady Montague</a:t>
            </a:r>
          </a:p>
          <a:p>
            <a:r>
              <a:rPr lang="en-US" dirty="0" smtClean="0"/>
              <a:t>Prince </a:t>
            </a:r>
            <a:r>
              <a:rPr lang="en-US" dirty="0" err="1" smtClean="0"/>
              <a:t>Escalus</a:t>
            </a:r>
            <a:endParaRPr lang="en-US" dirty="0" smtClean="0"/>
          </a:p>
          <a:p>
            <a:r>
              <a:rPr lang="en-US" dirty="0" smtClean="0"/>
              <a:t>Romeo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Comedy and conflict</a:t>
            </a:r>
          </a:p>
          <a:p>
            <a:pPr lvl="1"/>
            <a:r>
              <a:rPr lang="en-US" sz="2400" dirty="0" smtClean="0"/>
              <a:t>Servants banter</a:t>
            </a:r>
          </a:p>
          <a:p>
            <a:pPr lvl="1"/>
            <a:r>
              <a:rPr lang="en-US" sz="2400" dirty="0" smtClean="0"/>
              <a:t>Double entendre</a:t>
            </a:r>
          </a:p>
          <a:p>
            <a:pPr lvl="1"/>
            <a:r>
              <a:rPr lang="en-US" sz="2400" dirty="0" smtClean="0"/>
              <a:t>Pun</a:t>
            </a:r>
          </a:p>
          <a:p>
            <a:r>
              <a:rPr lang="en-US" sz="2400" dirty="0" smtClean="0"/>
              <a:t>Action</a:t>
            </a:r>
          </a:p>
          <a:p>
            <a:pPr lvl="1"/>
            <a:r>
              <a:rPr lang="en-US" sz="2400" b="1" dirty="0" smtClean="0">
                <a:solidFill>
                  <a:srgbClr val="C00000"/>
                </a:solidFill>
              </a:rPr>
              <a:t>Theme: </a:t>
            </a:r>
          </a:p>
          <a:p>
            <a:pPr lvl="2"/>
            <a:r>
              <a:rPr lang="en-US" sz="2200" b="1" dirty="0" smtClean="0">
                <a:solidFill>
                  <a:srgbClr val="C00000"/>
                </a:solidFill>
              </a:rPr>
              <a:t>feuds </a:t>
            </a:r>
          </a:p>
          <a:p>
            <a:pPr lvl="2"/>
            <a:r>
              <a:rPr lang="en-US" sz="2200" b="1" dirty="0" smtClean="0">
                <a:solidFill>
                  <a:srgbClr val="C00000"/>
                </a:solidFill>
              </a:rPr>
              <a:t>enemies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Act I, </a:t>
            </a:r>
            <a:r>
              <a:rPr lang="en-US" sz="4400" b="1" cap="none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sc</a:t>
            </a:r>
            <a:r>
              <a:rPr lang="en-US" sz="4400" b="1" cap="none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US" sz="4400" b="1" cap="none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Mood shift: tragic</a:t>
            </a:r>
          </a:p>
          <a:p>
            <a:pPr lvl="1"/>
            <a:r>
              <a:rPr lang="en-US" sz="2400" dirty="0" smtClean="0"/>
              <a:t>Benvolio and Romeo</a:t>
            </a:r>
          </a:p>
          <a:p>
            <a:pPr lvl="1"/>
            <a:r>
              <a:rPr lang="en-US" sz="2400" dirty="0" smtClean="0"/>
              <a:t>Nature imagery</a:t>
            </a:r>
          </a:p>
          <a:p>
            <a:pPr lvl="1"/>
            <a:r>
              <a:rPr lang="en-US" sz="2400" dirty="0" smtClean="0"/>
              <a:t>Oxymoron</a:t>
            </a:r>
          </a:p>
          <a:p>
            <a:pPr lvl="1"/>
            <a:r>
              <a:rPr lang="en-US" sz="2400" dirty="0" smtClean="0"/>
              <a:t>Allusion</a:t>
            </a:r>
          </a:p>
          <a:p>
            <a:pPr lvl="1"/>
            <a:r>
              <a:rPr lang="en-US" sz="2400" b="1" dirty="0" smtClean="0">
                <a:solidFill>
                  <a:srgbClr val="00B050"/>
                </a:solidFill>
              </a:rPr>
              <a:t>Theme: </a:t>
            </a:r>
          </a:p>
          <a:p>
            <a:pPr lvl="2"/>
            <a:r>
              <a:rPr lang="en-US" sz="2200" b="1" dirty="0" smtClean="0">
                <a:solidFill>
                  <a:srgbClr val="00B050"/>
                </a:solidFill>
              </a:rPr>
              <a:t>love </a:t>
            </a:r>
          </a:p>
          <a:p>
            <a:pPr lvl="2"/>
            <a:r>
              <a:rPr lang="en-US" sz="2200" b="1" dirty="0" smtClean="0">
                <a:solidFill>
                  <a:srgbClr val="00B050"/>
                </a:solidFill>
              </a:rPr>
              <a:t>family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10668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C3300"/>
                </a:solidFill>
              </a:rPr>
              <a:t>o</a:t>
            </a:r>
            <a:r>
              <a:rPr lang="en-US" b="1" dirty="0" smtClean="0">
                <a:solidFill>
                  <a:srgbClr val="CC3300"/>
                </a:solidFill>
              </a:rPr>
              <a:t>range textbook p. 993</a:t>
            </a:r>
            <a:endParaRPr lang="en-US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85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Write a paragraph in which you build a theme through cited evidence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MLA quote citation</a:t>
            </a:r>
          </a:p>
          <a:p>
            <a:pPr lvl="1"/>
            <a:r>
              <a:rPr lang="en-US" dirty="0" smtClean="0"/>
              <a:t>PEAL structure</a:t>
            </a:r>
          </a:p>
          <a:p>
            <a:pPr lvl="1"/>
            <a:r>
              <a:rPr lang="en-US" dirty="0" smtClean="0"/>
              <a:t>Transitions</a:t>
            </a:r>
          </a:p>
          <a:p>
            <a:pPr lvl="1"/>
            <a:r>
              <a:rPr lang="en-US" dirty="0" smtClean="0"/>
              <a:t>Mechanics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Thursday, March 23rd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581400" cy="2743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Dialectical journal</a:t>
            </a:r>
          </a:p>
          <a:p>
            <a:r>
              <a:rPr lang="en-US" dirty="0" smtClean="0"/>
              <a:t>Literary devices</a:t>
            </a:r>
          </a:p>
          <a:p>
            <a:r>
              <a:rPr lang="en-US" dirty="0" smtClean="0"/>
              <a:t>Close read for key details</a:t>
            </a:r>
          </a:p>
          <a:p>
            <a:r>
              <a:rPr lang="en-US" dirty="0" smtClean="0"/>
              <a:t>Pull effective quotes</a:t>
            </a:r>
          </a:p>
          <a:p>
            <a:r>
              <a:rPr lang="en-US" dirty="0" smtClean="0"/>
              <a:t>Identify themes; write working thesis</a:t>
            </a:r>
          </a:p>
          <a:p>
            <a:r>
              <a:rPr lang="en-US" dirty="0" smtClean="0"/>
              <a:t>Recognize patters (com/con)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u="sng" dirty="0" smtClean="0">
                <a:solidFill>
                  <a:srgbClr val="7030A0"/>
                </a:solidFill>
              </a:rPr>
              <a:t>Objective:</a:t>
            </a:r>
            <a:r>
              <a:rPr lang="en-US" sz="2000" dirty="0" smtClean="0">
                <a:solidFill>
                  <a:srgbClr val="7030A0"/>
                </a:solidFill>
              </a:rPr>
              <a:t> I will identify </a:t>
            </a:r>
            <a:r>
              <a:rPr lang="en-US" sz="2000" dirty="0">
                <a:solidFill>
                  <a:srgbClr val="7030A0"/>
                </a:solidFill>
              </a:rPr>
              <a:t>a theme and support it with </a:t>
            </a:r>
            <a:r>
              <a:rPr lang="en-US" sz="2000" dirty="0" smtClean="0">
                <a:solidFill>
                  <a:srgbClr val="7030A0"/>
                </a:solidFill>
              </a:rPr>
              <a:t>quotes.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400492" y="2355870"/>
            <a:ext cx="3125788" cy="4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Formative Assessment #1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Take Notes!  Apply Learning!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42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553200" cy="14563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 on your homework: </a:t>
            </a:r>
            <a:br>
              <a:rPr lang="en-US" dirty="0" smtClean="0"/>
            </a:br>
            <a:r>
              <a:rPr lang="en-US" dirty="0" smtClean="0"/>
              <a:t>questions #1-5 for Act I.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Time remains, you say?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467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Act I </a:t>
            </a:r>
            <a:r>
              <a:rPr lang="en-US" i="1" dirty="0" smtClean="0"/>
              <a:t>R&amp;J: </a:t>
            </a:r>
            <a:r>
              <a:rPr lang="en-US" dirty="0" smtClean="0"/>
              <a:t>Mercutio’s Queen </a:t>
            </a:r>
            <a:r>
              <a:rPr lang="en-US" dirty="0" err="1" smtClean="0"/>
              <a:t>mab</a:t>
            </a:r>
            <a:r>
              <a:rPr lang="en-US" dirty="0" smtClean="0"/>
              <a:t> speech</a:t>
            </a:r>
            <a:endParaRPr lang="en-US" i="1" dirty="0"/>
          </a:p>
        </p:txBody>
      </p:sp>
      <p:pic>
        <p:nvPicPr>
          <p:cNvPr id="4" name="VsRQSazjl4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38300" y="2286000"/>
            <a:ext cx="5867400" cy="3300413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03051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R&amp;J</a:t>
            </a:r>
            <a:r>
              <a:rPr lang="en-US" dirty="0" smtClean="0"/>
              <a:t> PQQ #1: Literary Terms and Devices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429000"/>
            <a:ext cx="7162800" cy="2133600"/>
          </a:xfrm>
        </p:spPr>
        <p:txBody>
          <a:bodyPr>
            <a:normAutofit/>
          </a:bodyPr>
          <a:lstStyle/>
          <a:p>
            <a:r>
              <a:rPr lang="en-US" i="0" dirty="0" smtClean="0"/>
              <a:t>You may use your </a:t>
            </a:r>
            <a:r>
              <a:rPr lang="en-US" dirty="0" smtClean="0"/>
              <a:t>Romeo and Juliet </a:t>
            </a:r>
            <a:r>
              <a:rPr lang="en-US" i="0" dirty="0" smtClean="0"/>
              <a:t>packet as your resource on this quiz.</a:t>
            </a:r>
          </a:p>
          <a:p>
            <a:endParaRPr lang="en-US" i="0" dirty="0" smtClean="0"/>
          </a:p>
          <a:p>
            <a:r>
              <a:rPr lang="en-US" b="1" i="0" dirty="0" smtClean="0">
                <a:solidFill>
                  <a:srgbClr val="7030A0"/>
                </a:solidFill>
              </a:rPr>
              <a:t>Turn in your quiz to your block’s inbox when finished, and then complete the nine questions about insults in your packet.</a:t>
            </a:r>
            <a:endParaRPr lang="en-US" b="1" i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14400"/>
            <a:ext cx="6400800" cy="381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Writing Focus </a:t>
            </a:r>
            <a:br>
              <a:rPr lang="en-US" dirty="0" smtClean="0"/>
            </a:br>
            <a:r>
              <a:rPr lang="en-US" dirty="0" smtClean="0"/>
              <a:t>for the </a:t>
            </a:r>
            <a:r>
              <a:rPr lang="en-US" i="1" dirty="0" smtClean="0"/>
              <a:t>R&amp;J</a:t>
            </a:r>
            <a:r>
              <a:rPr lang="en-US" dirty="0" smtClean="0"/>
              <a:t> Unit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 Patterns</a:t>
            </a:r>
            <a:br>
              <a:rPr lang="en-US" sz="49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Pattern #1:</a:t>
            </a:r>
            <a:br>
              <a:rPr lang="en-US" dirty="0" smtClean="0"/>
            </a:br>
            <a:r>
              <a:rPr lang="en-US" dirty="0" smtClean="0"/>
              <a:t>compare/Contrast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48006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Tragedy v. Comedy		Foil: Romeo v. Mercutio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	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</a:rPr>
              <a:t>Theme: Love and Family v. Hate and Enemies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48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95400"/>
            <a:ext cx="6781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Freytag </a:t>
            </a:r>
            <a:br>
              <a:rPr lang="en-US" dirty="0" smtClean="0"/>
            </a:br>
            <a:r>
              <a:rPr lang="en-US" sz="2200" dirty="0" smtClean="0"/>
              <a:t>(Linear Narrative plot structure)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Act I = exposition</a:t>
            </a:r>
          </a:p>
          <a:p>
            <a:r>
              <a:rPr lang="en-US" dirty="0" smtClean="0"/>
              <a:t>Act II = rising action</a:t>
            </a:r>
          </a:p>
          <a:p>
            <a:r>
              <a:rPr lang="en-US" b="1" dirty="0" smtClean="0">
                <a:solidFill>
                  <a:srgbClr val="CC3300"/>
                </a:solidFill>
              </a:rPr>
              <a:t>END OF COMEDY (MARRIAGE)</a:t>
            </a:r>
          </a:p>
          <a:p>
            <a:r>
              <a:rPr lang="en-US" dirty="0" smtClean="0"/>
              <a:t>Act III = climax</a:t>
            </a:r>
          </a:p>
          <a:p>
            <a:r>
              <a:rPr lang="en-US" dirty="0" smtClean="0"/>
              <a:t>Act IV = falling action (</a:t>
            </a:r>
            <a:r>
              <a:rPr lang="en-US" dirty="0" err="1" smtClean="0"/>
              <a:t>denoument</a:t>
            </a:r>
            <a:r>
              <a:rPr lang="en-US" dirty="0" smtClean="0"/>
              <a:t>)</a:t>
            </a:r>
          </a:p>
          <a:p>
            <a:r>
              <a:rPr lang="en-US" dirty="0" smtClean="0"/>
              <a:t>Act V = resolution</a:t>
            </a:r>
          </a:p>
          <a:p>
            <a:r>
              <a:rPr lang="en-US" b="1" dirty="0" smtClean="0">
                <a:solidFill>
                  <a:srgbClr val="CC3300"/>
                </a:solidFill>
              </a:rPr>
              <a:t>TRAGEDY (DEATH)</a:t>
            </a:r>
            <a:endParaRPr lang="en-US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5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969611"/>
            <a:ext cx="3308780" cy="206216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909508"/>
            <a:ext cx="2844799" cy="213359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Why? Who? What? How?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 smtClean="0">
                <a:solidFill>
                  <a:srgbClr val="C00000"/>
                </a:solidFill>
                <a:latin typeface="Broadway" panose="04040905080B02020502" pitchFamily="82" charset="0"/>
              </a:rPr>
              <a:t>Tragedy</a:t>
            </a:r>
            <a:endParaRPr lang="en-US" b="0" dirty="0">
              <a:solidFill>
                <a:srgbClr val="C00000"/>
              </a:solidFill>
              <a:latin typeface="Broadway" panose="04040905080B02020502" pitchFamily="82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roadway" panose="04040905080B02020502" pitchFamily="82" charset="0"/>
              </a:rPr>
              <a:t>Comedy</a:t>
            </a:r>
            <a:endParaRPr lang="en-US" dirty="0">
              <a:solidFill>
                <a:srgbClr val="C00000"/>
              </a:solidFill>
              <a:latin typeface="Broadway" panose="04040905080B020205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5043107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C3300"/>
                </a:solidFill>
              </a:rPr>
              <a:t>What do we need to know about the similarities and differences of tragedy and comedy in order to understand both so we can make sense of </a:t>
            </a:r>
            <a:r>
              <a:rPr lang="en-US" b="1" i="1" dirty="0" smtClean="0">
                <a:solidFill>
                  <a:srgbClr val="CC3300"/>
                </a:solidFill>
              </a:rPr>
              <a:t>R&amp;J</a:t>
            </a:r>
            <a:r>
              <a:rPr lang="en-US" b="1" dirty="0" smtClean="0">
                <a:solidFill>
                  <a:srgbClr val="CC3300"/>
                </a:solidFill>
              </a:rPr>
              <a:t>? 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990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Broadway" panose="04040905080B02020502" pitchFamily="82" charset="0"/>
              </a:rPr>
              <a:t>Packet page!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2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Tiny group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0668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Create a Venn diagram or T-chart to summarize your group’s W-question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about tragedy and comedy in kid-friendly language.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810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914399" y="2514600"/>
            <a:ext cx="4038601" cy="3048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C3300"/>
                </a:solidFill>
              </a:rPr>
              <a:t>Tragedy</a:t>
            </a:r>
          </a:p>
          <a:p>
            <a:r>
              <a:rPr lang="en-US" b="1" dirty="0" smtClean="0">
                <a:solidFill>
                  <a:srgbClr val="CC3300"/>
                </a:solidFill>
                <a:hlinkClick r:id="rId2"/>
              </a:rPr>
              <a:t>Conversation with Benvolio about pining away for Rosaline.</a:t>
            </a:r>
            <a:endParaRPr lang="en-US" b="1" dirty="0" smtClean="0">
              <a:solidFill>
                <a:srgbClr val="CC3300"/>
              </a:solidFill>
            </a:endParaRPr>
          </a:p>
          <a:p>
            <a:pPr lvl="1"/>
            <a:r>
              <a:rPr lang="en-US" b="1" dirty="0" smtClean="0">
                <a:solidFill>
                  <a:srgbClr val="CC3300"/>
                </a:solidFill>
              </a:rPr>
              <a:t>Start Montague 117</a:t>
            </a:r>
          </a:p>
          <a:p>
            <a:r>
              <a:rPr lang="en-US" b="1" dirty="0" smtClean="0">
                <a:solidFill>
                  <a:srgbClr val="CC3300"/>
                </a:solidFill>
              </a:rPr>
              <a:t>Melancholy boy </a:t>
            </a:r>
          </a:p>
          <a:p>
            <a:r>
              <a:rPr lang="en-US" b="1" dirty="0">
                <a:solidFill>
                  <a:srgbClr val="CC3300"/>
                </a:solidFill>
              </a:rPr>
              <a:t>T</a:t>
            </a:r>
            <a:r>
              <a:rPr lang="en-US" b="1" dirty="0" smtClean="0">
                <a:solidFill>
                  <a:srgbClr val="CC3300"/>
                </a:solidFill>
              </a:rPr>
              <a:t>akes life very seriously.</a:t>
            </a:r>
            <a:r>
              <a:rPr lang="en-US" dirty="0" smtClean="0">
                <a:solidFill>
                  <a:srgbClr val="CC3300"/>
                </a:solidFill>
              </a:rPr>
              <a:t>	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334000" y="2438400"/>
            <a:ext cx="2895600" cy="13716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Comedy</a:t>
            </a:r>
          </a:p>
          <a:p>
            <a:r>
              <a:rPr lang="en-US" b="1" dirty="0" smtClean="0">
                <a:solidFill>
                  <a:srgbClr val="0070C0"/>
                </a:solidFill>
                <a:hlinkClick r:id="rId3"/>
              </a:rPr>
              <a:t>Queen Mab speech</a:t>
            </a: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Funny dreamer </a:t>
            </a:r>
          </a:p>
          <a:p>
            <a:r>
              <a:rPr lang="en-US" b="1" dirty="0">
                <a:solidFill>
                  <a:srgbClr val="0070C0"/>
                </a:solidFill>
              </a:rPr>
              <a:t>D</a:t>
            </a:r>
            <a:r>
              <a:rPr lang="en-US" b="1" dirty="0" smtClean="0">
                <a:solidFill>
                  <a:srgbClr val="0070C0"/>
                </a:solidFill>
              </a:rPr>
              <a:t>oesn’t take life too seriously.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Characterization: </a:t>
            </a:r>
            <a:r>
              <a:rPr lang="en-US" sz="2400" dirty="0" smtClean="0"/>
              <a:t>Foil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371600" y="1981201"/>
            <a:ext cx="3125788" cy="685799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CC3300"/>
                </a:solidFill>
              </a:rPr>
              <a:t>Romeo</a:t>
            </a:r>
            <a:r>
              <a:rPr lang="en-US" dirty="0" smtClean="0">
                <a:solidFill>
                  <a:srgbClr val="CC3300"/>
                </a:solidFill>
              </a:rPr>
              <a:t> 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981201"/>
            <a:ext cx="1600200" cy="685798"/>
          </a:xfrm>
        </p:spPr>
        <p:txBody>
          <a:bodyPr>
            <a:normAutofit/>
          </a:bodyPr>
          <a:lstStyle/>
          <a:p>
            <a:r>
              <a:rPr lang="en-US" u="sng" dirty="0" err="1" smtClean="0">
                <a:solidFill>
                  <a:srgbClr val="0070C0"/>
                </a:solidFill>
              </a:rPr>
              <a:t>Mercutio</a:t>
            </a:r>
            <a:endParaRPr lang="en-US" u="sng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940" y="3810000"/>
            <a:ext cx="324612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Sampson: Tristan</a:t>
            </a:r>
          </a:p>
          <a:p>
            <a:r>
              <a:rPr lang="en-US" dirty="0" smtClean="0"/>
              <a:t>Gregory: Bishop</a:t>
            </a:r>
          </a:p>
          <a:p>
            <a:r>
              <a:rPr lang="en-US" dirty="0" smtClean="0"/>
              <a:t>Abram: Andres</a:t>
            </a:r>
          </a:p>
          <a:p>
            <a:r>
              <a:rPr lang="en-US" dirty="0" smtClean="0"/>
              <a:t>Benvolio: Sebastian</a:t>
            </a:r>
          </a:p>
          <a:p>
            <a:r>
              <a:rPr lang="en-US" dirty="0" smtClean="0"/>
              <a:t>Tybalt: Joe P</a:t>
            </a:r>
          </a:p>
          <a:p>
            <a:r>
              <a:rPr lang="en-US" dirty="0" smtClean="0"/>
              <a:t>Citizens: class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 I, </a:t>
            </a:r>
            <a:r>
              <a:rPr lang="en-US" cap="none" dirty="0" err="1" smtClean="0"/>
              <a:t>sc</a:t>
            </a:r>
            <a:r>
              <a:rPr lang="en-US" cap="none" dirty="0" smtClean="0"/>
              <a:t> </a:t>
            </a:r>
            <a:r>
              <a:rPr lang="en-US" cap="none" dirty="0" err="1" smtClean="0"/>
              <a:t>i</a:t>
            </a:r>
            <a:r>
              <a:rPr lang="en-US" dirty="0" smtClean="0"/>
              <a:t> parts: Block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Lord Capulet</a:t>
            </a:r>
          </a:p>
          <a:p>
            <a:r>
              <a:rPr lang="en-US" dirty="0" smtClean="0"/>
              <a:t>Lady Capulet</a:t>
            </a:r>
          </a:p>
          <a:p>
            <a:r>
              <a:rPr lang="en-US" dirty="0" smtClean="0"/>
              <a:t>Lord Montague</a:t>
            </a:r>
          </a:p>
          <a:p>
            <a:r>
              <a:rPr lang="en-US" dirty="0" smtClean="0"/>
              <a:t>Lady Montague</a:t>
            </a:r>
          </a:p>
          <a:p>
            <a:r>
              <a:rPr lang="en-US" dirty="0" smtClean="0"/>
              <a:t>Prince </a:t>
            </a:r>
            <a:r>
              <a:rPr lang="en-US" dirty="0" err="1" smtClean="0"/>
              <a:t>Escalus</a:t>
            </a:r>
            <a:endParaRPr lang="en-US" dirty="0" smtClean="0"/>
          </a:p>
          <a:p>
            <a:r>
              <a:rPr lang="en-US" dirty="0" smtClean="0"/>
              <a:t>Romeo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2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131</TotalTime>
  <Words>442</Words>
  <Application>Microsoft Office PowerPoint</Application>
  <PresentationFormat>On-screen Show (4:3)</PresentationFormat>
  <Paragraphs>115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Broadway</vt:lpstr>
      <vt:lpstr>Garamond</vt:lpstr>
      <vt:lpstr>Wingdings</vt:lpstr>
      <vt:lpstr>Couture</vt:lpstr>
      <vt:lpstr>Day 4  Romeo and Juliet</vt:lpstr>
      <vt:lpstr>Act I R&amp;J: Mercutio’s Queen mab speech</vt:lpstr>
      <vt:lpstr>R&amp;J PQQ #1: Literary Terms and Devices</vt:lpstr>
      <vt:lpstr>Writing Focus  for the R&amp;J Unit   Patterns   Pattern #1: compare/Contrast</vt:lpstr>
      <vt:lpstr>Freytag  (Linear Narrative plot structure)</vt:lpstr>
      <vt:lpstr>Why? Who? What? How?</vt:lpstr>
      <vt:lpstr>Tiny group project</vt:lpstr>
      <vt:lpstr>Characterization: Foil</vt:lpstr>
      <vt:lpstr>Act I, sc i parts: Block 2</vt:lpstr>
      <vt:lpstr>Act I, sc i parts: Block 3</vt:lpstr>
      <vt:lpstr>Act I, sc i parts: Block 4</vt:lpstr>
      <vt:lpstr>Act I, sc i</vt:lpstr>
      <vt:lpstr>Objective: I will identify a theme and support it with quotes.</vt:lpstr>
      <vt:lpstr>Work on your homework:  questions #1-5 for Act I.</vt:lpstr>
    </vt:vector>
  </TitlesOfParts>
  <Company>Jeffco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Romeo and Juliet</dc:title>
  <dc:creator>User</dc:creator>
  <cp:lastModifiedBy>Sutton Karstin M</cp:lastModifiedBy>
  <cp:revision>25</cp:revision>
  <dcterms:created xsi:type="dcterms:W3CDTF">2017-02-16T16:12:39Z</dcterms:created>
  <dcterms:modified xsi:type="dcterms:W3CDTF">2017-03-15T15:20:58Z</dcterms:modified>
</cp:coreProperties>
</file>