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72" r:id="rId6"/>
    <p:sldId id="271" r:id="rId7"/>
    <p:sldId id="276" r:id="rId8"/>
    <p:sldId id="275" r:id="rId9"/>
    <p:sldId id="259" r:id="rId10"/>
    <p:sldId id="25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</a:t>
            </a:r>
            <a:r>
              <a:rPr lang="en-US" sz="2800" i="0" dirty="0" smtClean="0"/>
              <a:t>tragedy</a:t>
            </a:r>
            <a:r>
              <a:rPr lang="en-US" sz="2800" i="0" dirty="0" smtClean="0"/>
              <a:t> by William Shakespeare</a:t>
            </a:r>
            <a:endParaRPr lang="en-US" sz="2800" i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0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The order of the words in a sentence </a:t>
            </a:r>
          </a:p>
          <a:p>
            <a:pPr lvl="2"/>
            <a:r>
              <a:rPr lang="en-US" dirty="0" smtClean="0"/>
              <a:t>Meaning is primarily tied to the subject and verb</a:t>
            </a:r>
          </a:p>
          <a:p>
            <a:pPr lvl="1"/>
            <a:r>
              <a:rPr lang="en-US" dirty="0" smtClean="0"/>
              <a:t>Yoda it up: Try you must!</a:t>
            </a:r>
            <a:endParaRPr lang="en-US" dirty="0" smtClean="0"/>
          </a:p>
          <a:p>
            <a:r>
              <a:rPr lang="en-US" dirty="0" smtClean="0"/>
              <a:t>Subject and predicate practice</a:t>
            </a:r>
          </a:p>
          <a:p>
            <a:pPr lvl="1"/>
            <a:r>
              <a:rPr lang="en-US" dirty="0" smtClean="0"/>
              <a:t>Subject: the noun or pronoun doing the action</a:t>
            </a:r>
          </a:p>
          <a:p>
            <a:pPr lvl="1"/>
            <a:r>
              <a:rPr lang="en-US" dirty="0" smtClean="0"/>
              <a:t>Predicate: the verb and its associates (adjectives, adverbs, prepositional phrases,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/>
              <a:t>Iambic pentameter</a:t>
            </a:r>
          </a:p>
          <a:p>
            <a:pPr marL="285750" indent="-285750"/>
            <a:r>
              <a:rPr lang="en-US" dirty="0" smtClean="0"/>
              <a:t>Soliloquy</a:t>
            </a:r>
          </a:p>
          <a:p>
            <a:pPr marL="285750" indent="-285750"/>
            <a:r>
              <a:rPr lang="en-US" dirty="0" smtClean="0"/>
              <a:t>Aside</a:t>
            </a:r>
          </a:p>
          <a:p>
            <a:pPr marL="285750" indent="-285750"/>
            <a:r>
              <a:rPr lang="en-US" dirty="0" smtClean="0"/>
              <a:t>Monologue</a:t>
            </a:r>
          </a:p>
          <a:p>
            <a:pPr marL="285750" indent="-285750"/>
            <a:r>
              <a:rPr lang="en-US" dirty="0" smtClean="0"/>
              <a:t>Foil</a:t>
            </a:r>
          </a:p>
          <a:p>
            <a:pPr marL="285750" indent="-285750"/>
            <a:r>
              <a:rPr lang="en-US" dirty="0" smtClean="0"/>
              <a:t>Irony</a:t>
            </a:r>
          </a:p>
          <a:p>
            <a:pPr marL="285750" indent="-285750"/>
            <a:r>
              <a:rPr lang="en-US" dirty="0" smtClean="0"/>
              <a:t>Double Entendre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Metaphor</a:t>
            </a:r>
          </a:p>
          <a:p>
            <a:r>
              <a:rPr lang="en-US" dirty="0" smtClean="0"/>
              <a:t>Personification</a:t>
            </a:r>
          </a:p>
          <a:p>
            <a:r>
              <a:rPr lang="en-US" dirty="0" smtClean="0"/>
              <a:t>Hyperbole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Simile</a:t>
            </a:r>
          </a:p>
          <a:p>
            <a:r>
              <a:rPr lang="en-US" dirty="0" smtClean="0"/>
              <a:t>Foreshadowing</a:t>
            </a:r>
          </a:p>
          <a:p>
            <a:r>
              <a:rPr lang="en-US" dirty="0" smtClean="0"/>
              <a:t>Diatribe</a:t>
            </a:r>
          </a:p>
          <a:p>
            <a:r>
              <a:rPr lang="en-US" dirty="0" smtClean="0"/>
              <a:t>Oxymoron</a:t>
            </a:r>
          </a:p>
          <a:p>
            <a:r>
              <a:rPr lang="en-US" dirty="0" smtClean="0"/>
              <a:t>Pun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6858000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never right to kill another person.</a:t>
            </a:r>
          </a:p>
          <a:p>
            <a:r>
              <a:rPr lang="en-US" dirty="0" smtClean="0"/>
              <a:t>Love is worth dying for.</a:t>
            </a:r>
          </a:p>
          <a:p>
            <a:r>
              <a:rPr lang="en-US" dirty="0" smtClean="0"/>
              <a:t>Teenagers know what true love is.</a:t>
            </a:r>
          </a:p>
          <a:p>
            <a:r>
              <a:rPr lang="en-US" dirty="0" smtClean="0"/>
              <a:t>It is more important to honor your family than to do what you want.</a:t>
            </a:r>
          </a:p>
          <a:p>
            <a:r>
              <a:rPr lang="en-US" dirty="0" smtClean="0"/>
              <a:t>Love at first sight is real.</a:t>
            </a:r>
          </a:p>
          <a:p>
            <a:r>
              <a:rPr lang="en-US" dirty="0" smtClean="0"/>
              <a:t>There is only one kind of love.</a:t>
            </a:r>
          </a:p>
          <a:p>
            <a:r>
              <a:rPr lang="en-US" dirty="0" smtClean="0"/>
              <a:t>Everything happens for a reason.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2819400" cy="6096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</a:rPr>
              <a:t>Setting Priorities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48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05000"/>
            <a:ext cx="2819400" cy="3247136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As a class: </a:t>
            </a:r>
          </a:p>
          <a:p>
            <a:r>
              <a:rPr lang="en-US" sz="2000" dirty="0" smtClean="0"/>
              <a:t>What are Atticus Finch’s priorities and values?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On your own:</a:t>
            </a:r>
          </a:p>
          <a:p>
            <a:r>
              <a:rPr lang="en-US" sz="2000" dirty="0" smtClean="0"/>
              <a:t>What are your priorities?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15213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1: </a:t>
            </a:r>
            <a:r>
              <a:rPr lang="en-US" dirty="0" smtClean="0"/>
              <a:t>Theatre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086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Shakespeare’s theatre</a:t>
            </a:r>
          </a:p>
          <a:p>
            <a:pPr lvl="1"/>
            <a:r>
              <a:rPr lang="en-US" dirty="0" smtClean="0"/>
              <a:t>All roles were played by men; women were not allowed on stage</a:t>
            </a:r>
          </a:p>
          <a:p>
            <a:pPr lvl="1"/>
            <a:r>
              <a:rPr lang="en-US" dirty="0" smtClean="0"/>
              <a:t>Costumes: </a:t>
            </a:r>
          </a:p>
          <a:p>
            <a:pPr lvl="2"/>
            <a:r>
              <a:rPr lang="en-US" sz="1600" dirty="0" smtClean="0"/>
              <a:t>could be anything the actor wanted </a:t>
            </a:r>
          </a:p>
          <a:p>
            <a:pPr lvl="2"/>
            <a:r>
              <a:rPr lang="en-US" sz="1600" dirty="0" smtClean="0"/>
              <a:t>anachronistic (error in time)</a:t>
            </a:r>
            <a:endParaRPr lang="en-US" sz="1600" dirty="0" smtClean="0"/>
          </a:p>
          <a:p>
            <a:pPr lvl="1"/>
            <a:r>
              <a:rPr lang="en-US" dirty="0" smtClean="0"/>
              <a:t>Scenery: </a:t>
            </a:r>
          </a:p>
          <a:p>
            <a:pPr lvl="2"/>
            <a:r>
              <a:rPr lang="en-US" sz="1600" dirty="0" smtClean="0"/>
              <a:t>very simple, if any  </a:t>
            </a:r>
          </a:p>
          <a:p>
            <a:pPr lvl="2"/>
            <a:r>
              <a:rPr lang="en-US" sz="1600" dirty="0" smtClean="0"/>
              <a:t>Shakespeare </a:t>
            </a:r>
            <a:r>
              <a:rPr lang="en-US" sz="1600" dirty="0" smtClean="0"/>
              <a:t>had to write in nature imagery</a:t>
            </a:r>
          </a:p>
          <a:p>
            <a:pPr lvl="2"/>
            <a:r>
              <a:rPr lang="en-US" sz="1600" dirty="0" smtClean="0"/>
              <a:t>audience had to listen and use their imaginations.</a:t>
            </a:r>
          </a:p>
          <a:p>
            <a:pPr lvl="2"/>
            <a:r>
              <a:rPr lang="en-US" sz="1600" dirty="0" smtClean="0"/>
              <a:t>thus the importance of the Prologue</a:t>
            </a:r>
            <a:endParaRPr lang="en-US" sz="1600" dirty="0" smtClean="0"/>
          </a:p>
          <a:p>
            <a:pPr lvl="1"/>
            <a:r>
              <a:rPr lang="en-US" dirty="0" smtClean="0"/>
              <a:t>Plays as blockbuster </a:t>
            </a:r>
            <a:r>
              <a:rPr lang="en-US" dirty="0" smtClean="0"/>
              <a:t>entertainment:</a:t>
            </a:r>
          </a:p>
          <a:p>
            <a:pPr lvl="2"/>
            <a:r>
              <a:rPr lang="en-US" sz="1600" dirty="0" smtClean="0"/>
              <a:t>90% of the audience was illiterate</a:t>
            </a:r>
          </a:p>
          <a:p>
            <a:pPr lvl="2"/>
            <a:r>
              <a:rPr lang="en-US" sz="1600" dirty="0" smtClean="0"/>
              <a:t>no </a:t>
            </a:r>
            <a:r>
              <a:rPr lang="en-US" sz="1600" dirty="0" err="1" smtClean="0"/>
              <a:t>tv</a:t>
            </a:r>
            <a:r>
              <a:rPr lang="en-US" sz="1600" dirty="0" smtClean="0"/>
              <a:t>, no radio, no books to read…the play was the ONLY thing </a:t>
            </a:r>
          </a:p>
          <a:p>
            <a:pPr lvl="2"/>
            <a:r>
              <a:rPr lang="en-US" sz="1600" dirty="0" smtClean="0"/>
              <a:t>Each play had to have love, death, violence, sex, humor…a bit of everything!</a:t>
            </a:r>
            <a:endParaRPr lang="en-US" sz="1600" dirty="0" smtClean="0"/>
          </a:p>
          <a:p>
            <a:pPr marL="514350" lvl="1"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286000"/>
            <a:ext cx="3733800" cy="3276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Groundlings</a:t>
            </a:r>
          </a:p>
          <a:p>
            <a:pPr lvl="2"/>
            <a:r>
              <a:rPr lang="en-US" dirty="0" smtClean="0"/>
              <a:t>Poor audience members </a:t>
            </a:r>
          </a:p>
          <a:p>
            <a:pPr lvl="2"/>
            <a:r>
              <a:rPr lang="en-US" dirty="0" smtClean="0"/>
              <a:t>Stood in the yard</a:t>
            </a:r>
          </a:p>
          <a:p>
            <a:pPr lvl="2"/>
            <a:r>
              <a:rPr lang="en-US" dirty="0" smtClean="0"/>
              <a:t>Got wet if it rained</a:t>
            </a:r>
          </a:p>
          <a:p>
            <a:pPr lvl="2"/>
            <a:r>
              <a:rPr lang="en-US" dirty="0" smtClean="0"/>
              <a:t>Rowdy! Vocal and would throw things if the play was bad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Globe</a:t>
            </a:r>
          </a:p>
          <a:p>
            <a:pPr lvl="2"/>
            <a:r>
              <a:rPr lang="en-US" dirty="0" smtClean="0"/>
              <a:t>Circular theatre with open top</a:t>
            </a:r>
          </a:p>
          <a:p>
            <a:pPr lvl="3"/>
            <a:r>
              <a:rPr lang="en-US" dirty="0" smtClean="0"/>
              <a:t>No electric lights!</a:t>
            </a:r>
          </a:p>
          <a:p>
            <a:pPr lvl="2"/>
            <a:r>
              <a:rPr lang="en-US" dirty="0" smtClean="0"/>
              <a:t>Royalty, nobility, and gentry could sit in covered balconies</a:t>
            </a:r>
          </a:p>
          <a:p>
            <a:pPr lvl="2"/>
            <a:r>
              <a:rPr lang="en-US" dirty="0" smtClean="0"/>
              <a:t>Famous history (burned and closed due to plague)</a:t>
            </a: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1: </a:t>
            </a:r>
            <a:r>
              <a:rPr lang="en-US" dirty="0" smtClean="0"/>
              <a:t>Theatre Background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6085"/>
            <a:ext cx="2819400" cy="3740003"/>
          </a:xfrm>
        </p:spPr>
      </p:pic>
    </p:spTree>
    <p:extLst>
      <p:ext uri="{BB962C8B-B14F-4D97-AF65-F5344CB8AC3E}">
        <p14:creationId xmlns:p14="http://schemas.microsoft.com/office/powerpoint/2010/main" val="2998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1: </a:t>
            </a:r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152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Elizabethan England (1558-1603)</a:t>
            </a:r>
            <a:endParaRPr lang="en-US" dirty="0" smtClean="0"/>
          </a:p>
          <a:p>
            <a:pPr lvl="1"/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Were considered property</a:t>
            </a:r>
          </a:p>
          <a:p>
            <a:pPr lvl="2"/>
            <a:r>
              <a:rPr lang="en-US" dirty="0" smtClean="0"/>
              <a:t>Were subservient to men (first father, then husband, and ultimately God)</a:t>
            </a:r>
          </a:p>
          <a:p>
            <a:pPr lvl="2"/>
            <a:r>
              <a:rPr lang="en-US" dirty="0" smtClean="0"/>
              <a:t>Marriage was arranged, typically by the time the girl was 15</a:t>
            </a:r>
          </a:p>
          <a:p>
            <a:pPr lvl="2"/>
            <a:r>
              <a:rPr lang="en-US" dirty="0" smtClean="0"/>
              <a:t>Problems between fathers and daughters are a recurring conflict in many of Shakespeare’s plays (Shakespeare often takes the daughter’s side)</a:t>
            </a:r>
            <a:endParaRPr lang="en-US" dirty="0" smtClean="0"/>
          </a:p>
          <a:p>
            <a:pPr lvl="1"/>
            <a:r>
              <a:rPr lang="en-US" dirty="0" smtClean="0"/>
              <a:t>Plague</a:t>
            </a:r>
          </a:p>
          <a:p>
            <a:pPr lvl="2"/>
            <a:r>
              <a:rPr lang="en-US" dirty="0" smtClean="0"/>
              <a:t>The Bubonic plague, or Black Death, was virulent during Shakespeare’s life</a:t>
            </a:r>
          </a:p>
          <a:p>
            <a:pPr lvl="2"/>
            <a:r>
              <a:rPr lang="en-US" dirty="0" smtClean="0"/>
              <a:t>Death carts and quarantine; “plague houses”</a:t>
            </a:r>
            <a:endParaRPr lang="en-US" dirty="0" smtClean="0"/>
          </a:p>
          <a:p>
            <a:pPr lvl="1"/>
            <a:r>
              <a:rPr lang="en-US" dirty="0" smtClean="0"/>
              <a:t>Religion and royalty </a:t>
            </a:r>
          </a:p>
          <a:p>
            <a:pPr lvl="2"/>
            <a:r>
              <a:rPr lang="en-US" dirty="0" smtClean="0"/>
              <a:t>dominated and maintained th</a:t>
            </a:r>
            <a:r>
              <a:rPr lang="en-US" dirty="0" smtClean="0"/>
              <a:t>e social hierarchy</a:t>
            </a:r>
          </a:p>
          <a:p>
            <a:pPr lvl="2"/>
            <a:r>
              <a:rPr lang="en-US" dirty="0" smtClean="0"/>
              <a:t>If something bad happened, it was fated as God’s will.</a:t>
            </a:r>
          </a:p>
          <a:p>
            <a:pPr lvl="2"/>
            <a:r>
              <a:rPr lang="en-US" dirty="0" smtClean="0"/>
              <a:t>The royals had power above all but God.</a:t>
            </a:r>
          </a:p>
          <a:p>
            <a:pPr lvl="2"/>
            <a:r>
              <a:rPr lang="en-US" dirty="0" smtClean="0"/>
              <a:t>Servants of God (ministers, friars, etc.) were respected counselors</a:t>
            </a: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Complete the character chart in your packet.  Notice the social hierarchy.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Romeo and Juliet </a:t>
            </a:r>
          </a:p>
          <a:p>
            <a:pPr>
              <a:lnSpc>
                <a:spcPct val="100000"/>
              </a:lnSpc>
            </a:pPr>
            <a:r>
              <a:rPr lang="en-US" sz="4000" i="0" dirty="0" smtClean="0"/>
              <a:t>Character Chart</a:t>
            </a:r>
            <a:endParaRPr lang="en-US" sz="40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502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ShakesPeare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The first team to correctly answer all questions on the timeline earns an automatic 100% on our second </a:t>
            </a:r>
            <a:r>
              <a:rPr lang="en-US" dirty="0" smtClean="0"/>
              <a:t>R&amp;J </a:t>
            </a:r>
            <a:r>
              <a:rPr lang="en-US" i="0" dirty="0" smtClean="0"/>
              <a:t>PQQ.</a:t>
            </a: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86664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2315178"/>
            <a:ext cx="6934200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Iambic </a:t>
            </a:r>
            <a:r>
              <a:rPr lang="en-US" dirty="0" smtClean="0"/>
              <a:t>pentameter</a:t>
            </a:r>
          </a:p>
          <a:p>
            <a:pPr lvl="1"/>
            <a:r>
              <a:rPr lang="en-US" dirty="0" smtClean="0"/>
              <a:t>5 feet per line</a:t>
            </a:r>
          </a:p>
          <a:p>
            <a:pPr lvl="1"/>
            <a:r>
              <a:rPr lang="en-US" dirty="0" smtClean="0"/>
              <a:t>2 syllables per foot</a:t>
            </a:r>
          </a:p>
          <a:p>
            <a:pPr lvl="1"/>
            <a:r>
              <a:rPr lang="en-US" dirty="0" smtClean="0"/>
              <a:t>Syllable pattern = unstressed (</a:t>
            </a:r>
            <a:r>
              <a:rPr lang="en-US" dirty="0" err="1" smtClean="0"/>
              <a:t>dee</a:t>
            </a:r>
            <a:r>
              <a:rPr lang="en-US" dirty="0" smtClean="0"/>
              <a:t>) / stressed (</a:t>
            </a:r>
            <a:r>
              <a:rPr lang="en-US" dirty="0" err="1" smtClean="0"/>
              <a:t>dum</a:t>
            </a:r>
            <a:r>
              <a:rPr lang="en-US" dirty="0" smtClean="0"/>
              <a:t>)</a:t>
            </a:r>
          </a:p>
          <a:p>
            <a:pPr marL="514350" lvl="1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sz="3000" dirty="0" smtClean="0"/>
              <a:t>Shall I/ compare/ </a:t>
            </a:r>
            <a:r>
              <a:rPr lang="en-US" sz="3000" dirty="0" smtClean="0"/>
              <a:t>thee </a:t>
            </a:r>
            <a:r>
              <a:rPr lang="en-US" sz="3000" dirty="0" smtClean="0"/>
              <a:t>to/ </a:t>
            </a:r>
            <a:r>
              <a:rPr lang="en-US" sz="3000" dirty="0" smtClean="0"/>
              <a:t>a </a:t>
            </a:r>
            <a:r>
              <a:rPr lang="en-US" sz="3000" dirty="0" smtClean="0"/>
              <a:t>sum/</a:t>
            </a:r>
            <a:r>
              <a:rPr lang="en-US" sz="3000" dirty="0" err="1" smtClean="0"/>
              <a:t>mer’s</a:t>
            </a:r>
            <a:r>
              <a:rPr lang="en-US" sz="3000" dirty="0" smtClean="0"/>
              <a:t> </a:t>
            </a:r>
            <a:r>
              <a:rPr lang="en-US" sz="3000" dirty="0" smtClean="0"/>
              <a:t>day</a:t>
            </a:r>
            <a:r>
              <a:rPr lang="en-US" sz="3000" dirty="0" smtClean="0"/>
              <a:t>?</a:t>
            </a:r>
            <a:endParaRPr 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532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567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Garamond</vt:lpstr>
      <vt:lpstr>Wingdings</vt:lpstr>
      <vt:lpstr>Couture</vt:lpstr>
      <vt:lpstr>Romeo and Juliet</vt:lpstr>
      <vt:lpstr>Anticipation Guide</vt:lpstr>
      <vt:lpstr>Setting Priorities</vt:lpstr>
      <vt:lpstr>Day 1: Theatre Background</vt:lpstr>
      <vt:lpstr>Day 1: Theatre Background cont.</vt:lpstr>
      <vt:lpstr>Day 1: Historical Background</vt:lpstr>
      <vt:lpstr>Complete the character chart in your packet.  Notice the social hierarchy.</vt:lpstr>
      <vt:lpstr>ShakesPeare Timeline</vt:lpstr>
      <vt:lpstr>Scansion</vt:lpstr>
      <vt:lpstr>Language</vt:lpstr>
      <vt:lpstr>Literary terms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13</cp:revision>
  <dcterms:created xsi:type="dcterms:W3CDTF">2017-02-16T16:12:39Z</dcterms:created>
  <dcterms:modified xsi:type="dcterms:W3CDTF">2017-03-07T16:03:42Z</dcterms:modified>
</cp:coreProperties>
</file>