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6" r:id="rId3"/>
    <p:sldId id="279" r:id="rId4"/>
    <p:sldId id="284" r:id="rId5"/>
    <p:sldId id="282" r:id="rId6"/>
    <p:sldId id="285" r:id="rId7"/>
    <p:sldId id="287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kespeare-online.com/plays/romeoandjuliet/romeoqueenmab.html" TargetMode="External"/><Relationship Id="rId2" Type="http://schemas.openxmlformats.org/officeDocument/2006/relationships/hyperlink" Target="http://www.shakespeare-online.com/plays/romeo_1_1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Algerian" panose="04020705040A02060702" pitchFamily="82" charset="0"/>
              </a:rPr>
              <a:t>Day </a:t>
            </a:r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6 </a:t>
            </a:r>
            <a:b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0" dirty="0" smtClean="0"/>
              <a:t>A tragedy by William Shakespeare</a:t>
            </a:r>
          </a:p>
          <a:p>
            <a:endParaRPr lang="en-US" sz="2800" i="0" dirty="0"/>
          </a:p>
          <a:p>
            <a:r>
              <a:rPr lang="en-US" sz="2800" b="1" i="0" dirty="0">
                <a:solidFill>
                  <a:srgbClr val="CC3300"/>
                </a:solidFill>
              </a:rPr>
              <a:t>Pick up an orange textbook.</a:t>
            </a:r>
          </a:p>
          <a:p>
            <a:endParaRPr lang="en-US" sz="2800" i="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9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2438400"/>
            <a:ext cx="2971800" cy="31242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u="sng" dirty="0" smtClean="0"/>
              <a:t>Directions: </a:t>
            </a:r>
          </a:p>
          <a:p>
            <a:r>
              <a:rPr lang="en-US" dirty="0" smtClean="0"/>
              <a:t>On your own paper, answer the following questions.</a:t>
            </a:r>
          </a:p>
          <a:p>
            <a:r>
              <a:rPr lang="en-US" dirty="0" smtClean="0"/>
              <a:t>Answers do NOT need to be in complete sentences.</a:t>
            </a:r>
          </a:p>
          <a:p>
            <a:r>
              <a:rPr lang="en-US" dirty="0" smtClean="0"/>
              <a:t>Turn your paper in to your block’s inbox when finished.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PQQ #2: Backgroun</a:t>
            </a:r>
            <a:r>
              <a:rPr lang="en-US" dirty="0"/>
              <a:t>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017264" y="2209800"/>
            <a:ext cx="4212336" cy="3657600"/>
          </a:xfrm>
        </p:spPr>
        <p:txBody>
          <a:bodyPr>
            <a:normAutofit fontScale="62500" lnSpcReduction="20000"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600" dirty="0" smtClean="0">
                <a:solidFill>
                  <a:srgbClr val="C00000"/>
                </a:solidFill>
              </a:rPr>
              <a:t>Name one of the reasons theatres were closed during Shakespeare’s time.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600" dirty="0" smtClean="0">
                <a:solidFill>
                  <a:srgbClr val="C00000"/>
                </a:solidFill>
              </a:rPr>
              <a:t>Who was the royal ruler of England during Shakespeare’s life?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600" dirty="0" smtClean="0">
                <a:solidFill>
                  <a:srgbClr val="C00000"/>
                </a:solidFill>
              </a:rPr>
              <a:t>Name Shakespeare’s famous theatre.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600" dirty="0" smtClean="0">
                <a:solidFill>
                  <a:srgbClr val="C00000"/>
                </a:solidFill>
              </a:rPr>
              <a:t>What was notable about Shakespeare’s wife?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600" dirty="0" smtClean="0">
                <a:solidFill>
                  <a:srgbClr val="C00000"/>
                </a:solidFill>
              </a:rPr>
              <a:t>Name the three men to whom a woman might belong during her lifetime.</a:t>
            </a:r>
          </a:p>
          <a:p>
            <a:pPr marL="68580" indent="-342900">
              <a:buFont typeface="+mj-lt"/>
              <a:buAutoNum type="arabicPeriod"/>
            </a:pPr>
            <a:r>
              <a:rPr lang="en-US" sz="2600" dirty="0" smtClean="0">
                <a:solidFill>
                  <a:srgbClr val="C00000"/>
                </a:solidFill>
              </a:rPr>
              <a:t>List, in order, the top two tiers of the social hierarchy in Shakespeare’s world.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9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381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Focus </a:t>
            </a:r>
            <a:br>
              <a:rPr lang="en-US" dirty="0" smtClean="0"/>
            </a:br>
            <a:r>
              <a:rPr lang="en-US" dirty="0" smtClean="0"/>
              <a:t>for the </a:t>
            </a:r>
            <a:r>
              <a:rPr lang="en-US" i="1" dirty="0" smtClean="0"/>
              <a:t>R&amp;J</a:t>
            </a:r>
            <a:r>
              <a:rPr lang="en-US" dirty="0" smtClean="0"/>
              <a:t> Unit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Patterns</a:t>
            </a:r>
            <a:br>
              <a:rPr lang="en-US" sz="49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Pattern #1:</a:t>
            </a:r>
            <a:br>
              <a:rPr lang="en-US" dirty="0" smtClean="0"/>
            </a:br>
            <a:r>
              <a:rPr lang="en-US" dirty="0" smtClean="0"/>
              <a:t>compare/Contrast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800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Tragedy v. Comedy		</a:t>
            </a:r>
            <a:r>
              <a:rPr lang="en-US" b="1" dirty="0" smtClean="0">
                <a:solidFill>
                  <a:srgbClr val="7030A0"/>
                </a:solidFill>
              </a:rPr>
              <a:t>Foil</a:t>
            </a:r>
            <a:r>
              <a:rPr lang="en-US" b="1" dirty="0" smtClean="0">
                <a:solidFill>
                  <a:srgbClr val="7030A0"/>
                </a:solidFill>
              </a:rPr>
              <a:t>: Romeo v. Mercutio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	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Theme: Love and Family v. Hate and Enemies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4399" y="2514600"/>
            <a:ext cx="4038601" cy="3048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Tragedy</a:t>
            </a:r>
          </a:p>
          <a:p>
            <a:r>
              <a:rPr lang="en-US" b="1" dirty="0" smtClean="0">
                <a:solidFill>
                  <a:srgbClr val="CC3300"/>
                </a:solidFill>
                <a:hlinkClick r:id="rId2"/>
              </a:rPr>
              <a:t>Conversation with Benvolio about pining away for Rosaline</a:t>
            </a:r>
            <a:r>
              <a:rPr lang="en-US" b="1" dirty="0" smtClean="0">
                <a:solidFill>
                  <a:srgbClr val="CC3300"/>
                </a:solidFill>
                <a:hlinkClick r:id="rId2"/>
              </a:rPr>
              <a:t>.</a:t>
            </a:r>
            <a:endParaRPr lang="en-US" b="1" dirty="0" smtClean="0">
              <a:solidFill>
                <a:srgbClr val="CC3300"/>
              </a:solidFill>
            </a:endParaRPr>
          </a:p>
          <a:p>
            <a:r>
              <a:rPr lang="en-US" b="1" dirty="0" smtClean="0">
                <a:solidFill>
                  <a:srgbClr val="CC3300"/>
                </a:solidFill>
              </a:rPr>
              <a:t>Melancholy boy </a:t>
            </a:r>
          </a:p>
          <a:p>
            <a:r>
              <a:rPr lang="en-US" b="1" dirty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akes life very seriously.</a:t>
            </a:r>
            <a:r>
              <a:rPr lang="en-US" dirty="0" smtClean="0">
                <a:solidFill>
                  <a:srgbClr val="CC3300"/>
                </a:solidFill>
              </a:rPr>
              <a:t>	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334000" y="2438400"/>
            <a:ext cx="28956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Comedy</a:t>
            </a:r>
          </a:p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Queen Mab speech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Funny dreamer </a:t>
            </a:r>
          </a:p>
          <a:p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oesn’t take life too seriously.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1"/>
          </a:xfrm>
        </p:spPr>
        <p:txBody>
          <a:bodyPr>
            <a:normAutofit fontScale="90000"/>
          </a:bodyPr>
          <a:lstStyle/>
          <a:p>
            <a:r>
              <a:rPr lang="en-US" sz="2400" b="1" u="sng" dirty="0" smtClean="0"/>
              <a:t>Compare/Contrast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Characterization</a:t>
            </a:r>
            <a:r>
              <a:rPr lang="en-US" sz="2400" dirty="0" smtClean="0"/>
              <a:t>: Foil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1600" y="1981201"/>
            <a:ext cx="3125788" cy="685799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C3300"/>
                </a:solidFill>
              </a:rPr>
              <a:t>Romeo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81201"/>
            <a:ext cx="1600200" cy="685798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rgbClr val="0070C0"/>
                </a:solidFill>
              </a:rPr>
              <a:t>Mercutio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3810000"/>
            <a:ext cx="32461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cap="none" dirty="0" err="1" smtClean="0"/>
              <a:t>effirelli</a:t>
            </a:r>
            <a:r>
              <a:rPr lang="en-US" cap="none" dirty="0" smtClean="0"/>
              <a:t> Film of </a:t>
            </a:r>
            <a:r>
              <a:rPr lang="en-US" i="1" cap="none" dirty="0" smtClean="0"/>
              <a:t>R&amp;J</a:t>
            </a:r>
            <a:endParaRPr lang="en-US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Begin watching the film.</a:t>
            </a:r>
          </a:p>
          <a:p>
            <a:r>
              <a:rPr lang="en-US" dirty="0" smtClean="0"/>
              <a:t>Answer study guide questions.</a:t>
            </a:r>
          </a:p>
          <a:p>
            <a:r>
              <a:rPr lang="en-US" dirty="0" smtClean="0"/>
              <a:t>Create a dialectical journal in the Reading Section of your Writer’s Notebook.  </a:t>
            </a:r>
          </a:p>
          <a:p>
            <a:r>
              <a:rPr lang="en-US" dirty="0" smtClean="0"/>
              <a:t>During the film, take notes in your dialectical journal.  Focus on 5W’s and H. </a:t>
            </a:r>
          </a:p>
          <a:p>
            <a:r>
              <a:rPr lang="en-US" dirty="0" smtClean="0"/>
              <a:t>You may use your notes and packet on Thursday’s Formative Assessment, so it is in your best interest to stay engaged.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6858000" cy="6858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R&amp;J</a:t>
            </a:r>
            <a:r>
              <a:rPr lang="en-US" dirty="0" smtClean="0"/>
              <a:t> Dialectical Journal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68842"/>
              </p:ext>
            </p:extLst>
          </p:nvPr>
        </p:nvGraphicFramePr>
        <p:xfrm>
          <a:off x="1066800" y="2362202"/>
          <a:ext cx="6934200" cy="319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87664192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55724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725422658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558039369"/>
                    </a:ext>
                  </a:extLst>
                </a:gridCol>
              </a:tblGrid>
              <a:tr h="574430">
                <a:tc>
                  <a:txBody>
                    <a:bodyPr/>
                    <a:lstStyle/>
                    <a:p>
                      <a:r>
                        <a:rPr lang="en-US" dirty="0" smtClean="0"/>
                        <a:t>Quote/Detail</a:t>
                      </a:r>
                    </a:p>
                    <a:p>
                      <a:r>
                        <a:rPr lang="en-US" dirty="0" smtClean="0"/>
                        <a:t>(include speaker)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Literary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Thematic</a:t>
                      </a:r>
                      <a:r>
                        <a:rPr lang="en-US" baseline="0" dirty="0" smtClean="0"/>
                        <a:t> 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35427"/>
                  </a:ext>
                </a:extLst>
              </a:tr>
              <a:tr h="2103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“Bid </a:t>
                      </a:r>
                      <a:r>
                        <a:rPr lang="en-US" sz="1600" dirty="0"/>
                        <a:t>a sick man in sadness make his will</a:t>
                      </a:r>
                      <a:r>
                        <a:rPr lang="en-US" sz="1600" dirty="0" smtClean="0"/>
                        <a:t>:/  </a:t>
                      </a:r>
                      <a:r>
                        <a:rPr lang="en-US" sz="1600" dirty="0" smtClean="0"/>
                        <a:t>Ah, word ill urged to one that is so ill!/ In sadness, cousin, I do love a woman”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(Shakespeare 1.1. </a:t>
                      </a:r>
                      <a:r>
                        <a:rPr lang="en-US" sz="1600" baseline="0" dirty="0" smtClean="0"/>
                        <a:t>187-190).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intensity of teenagers’ emotions     may be psychosomatic (the mind’s physical manifestation).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Romeo’s word choice directly characterizes him as a dramatic, melancholy</a:t>
                      </a:r>
                      <a:r>
                        <a:rPr lang="en-US" baseline="0" dirty="0" smtClean="0"/>
                        <a:t> teen who is practically sick for Rosaline.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4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8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Watch the movie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8" y="2438400"/>
            <a:ext cx="3994103" cy="3048000"/>
          </a:xfrm>
        </p:spPr>
      </p:pic>
    </p:spTree>
    <p:extLst>
      <p:ext uri="{BB962C8B-B14F-4D97-AF65-F5344CB8AC3E}">
        <p14:creationId xmlns:p14="http://schemas.microsoft.com/office/powerpoint/2010/main" val="411677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a paragraph in which you build a theme through cited evidence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MLA quote citation</a:t>
            </a:r>
          </a:p>
          <a:p>
            <a:pPr lvl="1"/>
            <a:r>
              <a:rPr lang="en-US" dirty="0" smtClean="0"/>
              <a:t>PEAL structure</a:t>
            </a:r>
          </a:p>
          <a:p>
            <a:pPr lvl="1"/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Mechanics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Thursday, March 23rd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581400" cy="2743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Dialectical journal</a:t>
            </a:r>
          </a:p>
          <a:p>
            <a:r>
              <a:rPr lang="en-US" dirty="0" smtClean="0"/>
              <a:t>Literary devices</a:t>
            </a:r>
          </a:p>
          <a:p>
            <a:r>
              <a:rPr lang="en-US" dirty="0" smtClean="0"/>
              <a:t>Close read for key details</a:t>
            </a:r>
          </a:p>
          <a:p>
            <a:r>
              <a:rPr lang="en-US" dirty="0" smtClean="0"/>
              <a:t>Pull effective quotes</a:t>
            </a:r>
          </a:p>
          <a:p>
            <a:r>
              <a:rPr lang="en-US" dirty="0" smtClean="0"/>
              <a:t>Identify themes; write working thesis</a:t>
            </a:r>
          </a:p>
          <a:p>
            <a:r>
              <a:rPr lang="en-US" dirty="0" smtClean="0"/>
              <a:t>Recognize patterns (com/con)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Objective:</a:t>
            </a:r>
            <a:r>
              <a:rPr lang="en-US" sz="2000" dirty="0" smtClean="0">
                <a:solidFill>
                  <a:srgbClr val="7030A0"/>
                </a:solidFill>
              </a:rPr>
              <a:t> I will identify </a:t>
            </a:r>
            <a:r>
              <a:rPr lang="en-US" sz="2000" dirty="0">
                <a:solidFill>
                  <a:srgbClr val="7030A0"/>
                </a:solidFill>
              </a:rPr>
              <a:t>a theme and support it with </a:t>
            </a:r>
            <a:r>
              <a:rPr lang="en-US" sz="2000" dirty="0" smtClean="0">
                <a:solidFill>
                  <a:srgbClr val="7030A0"/>
                </a:solidFill>
              </a:rPr>
              <a:t>quotes.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00492" y="2355870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Formative Assessment #1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 Notes!  Apply Learning!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892</TotalTime>
  <Words>380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Garamond</vt:lpstr>
      <vt:lpstr>Wingdings</vt:lpstr>
      <vt:lpstr>Couture</vt:lpstr>
      <vt:lpstr>Day 6  Romeo and Juliet</vt:lpstr>
      <vt:lpstr>PQQ #2: Background</vt:lpstr>
      <vt:lpstr>Writing Focus  for the R&amp;J Unit   Patterns   Pattern #1: compare/Contrast</vt:lpstr>
      <vt:lpstr>Compare/Contrast Characterization: Foil</vt:lpstr>
      <vt:lpstr>Zeffirelli Film of R&amp;J</vt:lpstr>
      <vt:lpstr>R&amp;J Dialectical Journal</vt:lpstr>
      <vt:lpstr> Watch the movie </vt:lpstr>
      <vt:lpstr>Objective: I will identify a theme and support it with quotes.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User</dc:creator>
  <cp:lastModifiedBy>Sutton Karstin M</cp:lastModifiedBy>
  <cp:revision>56</cp:revision>
  <dcterms:created xsi:type="dcterms:W3CDTF">2017-02-16T16:12:39Z</dcterms:created>
  <dcterms:modified xsi:type="dcterms:W3CDTF">2017-03-21T14:19:41Z</dcterms:modified>
</cp:coreProperties>
</file>