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96" r:id="rId3"/>
    <p:sldId id="295" r:id="rId4"/>
    <p:sldId id="260" r:id="rId5"/>
    <p:sldId id="292" r:id="rId6"/>
    <p:sldId id="293" r:id="rId7"/>
    <p:sldId id="299" r:id="rId8"/>
    <p:sldId id="297" r:id="rId9"/>
    <p:sldId id="29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BFFD24B-1BBE-4D8F-9B83-3CA0AA86BFB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BFFD24B-1BBE-4D8F-9B83-3CA0AA86BFB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nfs.sparknotes.com/romeojuliet/page_4.htm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Algerian" panose="04020705040A02060702" pitchFamily="82" charset="0"/>
              </a:rPr>
              <a:t>Day </a:t>
            </a:r>
            <a:r>
              <a:rPr lang="en-US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3 </a:t>
            </a:r>
            <a:br>
              <a:rPr lang="en-US" b="1" dirty="0" smtClean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i="1" dirty="0" smtClean="0"/>
              <a:t>Romeo and Juliet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i="0" dirty="0" smtClean="0"/>
              <a:t>A tragedy by William Shakespeare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18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Finish scansion of Sonnet 18 in your </a:t>
            </a:r>
            <a:r>
              <a:rPr lang="en-US" sz="2800" i="1" dirty="0" smtClean="0"/>
              <a:t>Romeo and Juliet </a:t>
            </a:r>
            <a:r>
              <a:rPr lang="en-US" sz="2800" dirty="0" smtClean="0"/>
              <a:t>packet.</a:t>
            </a:r>
          </a:p>
          <a:p>
            <a:r>
              <a:rPr lang="en-US" sz="2800" dirty="0" smtClean="0"/>
              <a:t>Identify the simple subject and simple predicate in each line.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85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Friar’s 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Figurative Language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3048000" cy="1371600"/>
          </a:xfrm>
        </p:spPr>
        <p:txBody>
          <a:bodyPr>
            <a:normAutofit/>
          </a:bodyPr>
          <a:lstStyle/>
          <a:p>
            <a:r>
              <a:rPr lang="en-US" sz="2800" b="1" i="0" dirty="0" smtClean="0"/>
              <a:t>Homework check</a:t>
            </a:r>
            <a:endParaRPr lang="en-US" sz="2800" b="1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29000"/>
            <a:ext cx="3333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5400"/>
            <a:ext cx="6781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Freytag </a:t>
            </a:r>
            <a:br>
              <a:rPr lang="en-US" dirty="0" smtClean="0"/>
            </a:br>
            <a:r>
              <a:rPr lang="en-US" sz="2200" dirty="0" smtClean="0"/>
              <a:t>(Linear Narrative plot structure)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Act I = exposition</a:t>
            </a:r>
          </a:p>
          <a:p>
            <a:r>
              <a:rPr lang="en-US" dirty="0" smtClean="0"/>
              <a:t>Act II = rising action</a:t>
            </a:r>
          </a:p>
          <a:p>
            <a:r>
              <a:rPr lang="en-US" b="1" dirty="0" smtClean="0">
                <a:solidFill>
                  <a:srgbClr val="CC3300"/>
                </a:solidFill>
              </a:rPr>
              <a:t>END OF COMEDY (MARRIAGE)</a:t>
            </a:r>
          </a:p>
          <a:p>
            <a:r>
              <a:rPr lang="en-US" dirty="0" smtClean="0"/>
              <a:t>Act III = climax</a:t>
            </a:r>
          </a:p>
          <a:p>
            <a:r>
              <a:rPr lang="en-US" dirty="0" smtClean="0"/>
              <a:t>Act IV = falling action (</a:t>
            </a:r>
            <a:r>
              <a:rPr lang="en-US" dirty="0" err="1" smtClean="0"/>
              <a:t>denoument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Act V = resolution</a:t>
            </a:r>
          </a:p>
          <a:p>
            <a:r>
              <a:rPr lang="en-US" b="1" dirty="0" smtClean="0">
                <a:solidFill>
                  <a:srgbClr val="CC3300"/>
                </a:solidFill>
              </a:rPr>
              <a:t>TRAGEDY (DEATH)</a:t>
            </a:r>
            <a:endParaRPr lang="en-US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6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Romeo and Juliet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sz="2800" dirty="0" smtClean="0"/>
              <a:t>Close read and annotate the synopsis of the play in your packet.  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78772"/>
            <a:ext cx="3276600" cy="2500455"/>
          </a:xfrm>
        </p:spPr>
      </p:pic>
      <p:sp>
        <p:nvSpPr>
          <p:cNvPr id="8" name="TextBox 7"/>
          <p:cNvSpPr txBox="1"/>
          <p:nvPr/>
        </p:nvSpPr>
        <p:spPr>
          <a:xfrm>
            <a:off x="1524000" y="5181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roadway" panose="04040905080B02020502" pitchFamily="82" charset="0"/>
              </a:rPr>
              <a:t>Packet page!</a:t>
            </a:r>
            <a:endParaRPr lang="en-US" b="1" dirty="0">
              <a:solidFill>
                <a:srgbClr val="C00000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9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1276351"/>
            <a:ext cx="5867398" cy="4400550"/>
          </a:xfrm>
        </p:spPr>
      </p:pic>
      <p:sp>
        <p:nvSpPr>
          <p:cNvPr id="3" name="TextBox 2"/>
          <p:cNvSpPr txBox="1"/>
          <p:nvPr/>
        </p:nvSpPr>
        <p:spPr>
          <a:xfrm>
            <a:off x="6477000" y="1066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Broadway" panose="04040905080B02020502" pitchFamily="82" charset="0"/>
              </a:rPr>
              <a:t>Packet page!</a:t>
            </a:r>
          </a:p>
          <a:p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572000" y="1818620"/>
            <a:ext cx="2819400" cy="3858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2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Shakespearean insults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i="0" dirty="0" smtClean="0">
                <a:solidFill>
                  <a:srgbClr val="C00000"/>
                </a:solidFill>
              </a:rPr>
              <a:t>Time to roast your classmates and your teacher, Shakespeare style!</a:t>
            </a:r>
            <a:endParaRPr lang="en-US" b="1" i="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37432"/>
            <a:ext cx="38100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1143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roadway" panose="04040905080B02020502" pitchFamily="82" charset="0"/>
              </a:rPr>
              <a:t>Packet page!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Comedy and conflict</a:t>
            </a:r>
          </a:p>
          <a:p>
            <a:pPr lvl="1"/>
            <a:r>
              <a:rPr lang="en-US" sz="2400" dirty="0" smtClean="0"/>
              <a:t>Servants banter</a:t>
            </a:r>
          </a:p>
          <a:p>
            <a:pPr lvl="1"/>
            <a:r>
              <a:rPr lang="en-US" sz="2400" dirty="0" smtClean="0"/>
              <a:t>Double entendre</a:t>
            </a:r>
          </a:p>
          <a:p>
            <a:r>
              <a:rPr lang="en-US" sz="2400" dirty="0" smtClean="0"/>
              <a:t>Action</a:t>
            </a:r>
          </a:p>
          <a:p>
            <a:pPr lvl="1"/>
            <a:r>
              <a:rPr lang="en-US" sz="2400" dirty="0" smtClean="0"/>
              <a:t>Theme: </a:t>
            </a:r>
          </a:p>
          <a:p>
            <a:pPr lvl="2"/>
            <a:r>
              <a:rPr lang="en-US" sz="2200" dirty="0" smtClean="0"/>
              <a:t>feuds </a:t>
            </a:r>
          </a:p>
          <a:p>
            <a:pPr lvl="2"/>
            <a:r>
              <a:rPr lang="en-US" sz="2200" dirty="0" smtClean="0"/>
              <a:t>enemies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Act I, </a:t>
            </a:r>
            <a:r>
              <a:rPr lang="en-US" sz="4400" b="1" cap="none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sc</a:t>
            </a:r>
            <a:r>
              <a:rPr lang="en-US" sz="4400" b="1" cap="none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4400" b="1" cap="none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Mood shift: tragic</a:t>
            </a:r>
          </a:p>
          <a:p>
            <a:pPr lvl="1"/>
            <a:r>
              <a:rPr lang="en-US" sz="2400" dirty="0" smtClean="0"/>
              <a:t>Benvolio and Romeo</a:t>
            </a:r>
          </a:p>
          <a:p>
            <a:pPr lvl="1"/>
            <a:r>
              <a:rPr lang="en-US" sz="2400" dirty="0" smtClean="0"/>
              <a:t>Nature imagery</a:t>
            </a:r>
          </a:p>
          <a:p>
            <a:pPr lvl="1"/>
            <a:r>
              <a:rPr lang="en-US" sz="2400" dirty="0" smtClean="0"/>
              <a:t>Oxymoron</a:t>
            </a:r>
          </a:p>
          <a:p>
            <a:pPr lvl="1"/>
            <a:r>
              <a:rPr lang="en-US" sz="2400" dirty="0" smtClean="0"/>
              <a:t>Theme: </a:t>
            </a:r>
          </a:p>
          <a:p>
            <a:pPr lvl="2"/>
            <a:r>
              <a:rPr lang="en-US" sz="2200" dirty="0" smtClean="0"/>
              <a:t>love </a:t>
            </a:r>
          </a:p>
          <a:p>
            <a:pPr lvl="2"/>
            <a:r>
              <a:rPr lang="en-US" sz="2200" dirty="0" smtClean="0"/>
              <a:t>family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1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Sampson</a:t>
            </a:r>
          </a:p>
          <a:p>
            <a:r>
              <a:rPr lang="en-US" dirty="0" smtClean="0"/>
              <a:t>Gregory</a:t>
            </a:r>
          </a:p>
          <a:p>
            <a:r>
              <a:rPr lang="en-US" dirty="0" smtClean="0"/>
              <a:t>Abram</a:t>
            </a:r>
          </a:p>
          <a:p>
            <a:r>
              <a:rPr lang="en-US" dirty="0" smtClean="0"/>
              <a:t>Benvolio</a:t>
            </a:r>
          </a:p>
          <a:p>
            <a:r>
              <a:rPr lang="en-US" dirty="0" smtClean="0"/>
              <a:t>Tybalt</a:t>
            </a:r>
          </a:p>
          <a:p>
            <a:r>
              <a:rPr lang="en-US" dirty="0" smtClean="0"/>
              <a:t>Citizens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I, </a:t>
            </a:r>
            <a:r>
              <a:rPr lang="en-US" cap="none" dirty="0" err="1" smtClean="0"/>
              <a:t>sc</a:t>
            </a:r>
            <a:r>
              <a:rPr lang="en-US" cap="none" dirty="0" smtClean="0"/>
              <a:t> </a:t>
            </a:r>
            <a:r>
              <a:rPr lang="en-US" cap="none" dirty="0" err="1" smtClean="0"/>
              <a:t>i</a:t>
            </a:r>
            <a:r>
              <a:rPr lang="en-US" dirty="0" smtClean="0"/>
              <a:t> parts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Lord Capulet</a:t>
            </a:r>
          </a:p>
          <a:p>
            <a:r>
              <a:rPr lang="en-US" dirty="0" smtClean="0"/>
              <a:t>Lady Capulet</a:t>
            </a:r>
          </a:p>
          <a:p>
            <a:r>
              <a:rPr lang="en-US" dirty="0" smtClean="0"/>
              <a:t>Lord Montague</a:t>
            </a:r>
          </a:p>
          <a:p>
            <a:r>
              <a:rPr lang="en-US" dirty="0" smtClean="0"/>
              <a:t>Lady Montague</a:t>
            </a:r>
          </a:p>
          <a:p>
            <a:r>
              <a:rPr lang="en-US" dirty="0" smtClean="0"/>
              <a:t>Prince </a:t>
            </a:r>
            <a:r>
              <a:rPr lang="en-US" dirty="0" err="1" smtClean="0"/>
              <a:t>Escalus</a:t>
            </a:r>
            <a:endParaRPr lang="en-US" dirty="0" smtClean="0"/>
          </a:p>
          <a:p>
            <a:r>
              <a:rPr lang="en-US" dirty="0" smtClean="0"/>
              <a:t>Romeo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161</TotalTime>
  <Words>165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Algerian</vt:lpstr>
      <vt:lpstr>Arial</vt:lpstr>
      <vt:lpstr>Broadway</vt:lpstr>
      <vt:lpstr>Garamond</vt:lpstr>
      <vt:lpstr>Wingdings</vt:lpstr>
      <vt:lpstr>Couture</vt:lpstr>
      <vt:lpstr>Day 3  Romeo and Juliet</vt:lpstr>
      <vt:lpstr>Warm Up</vt:lpstr>
      <vt:lpstr>Friar’s  Figurative Language</vt:lpstr>
      <vt:lpstr>Freytag  (Linear Narrative plot structure)</vt:lpstr>
      <vt:lpstr>Romeo and Juliet</vt:lpstr>
      <vt:lpstr>                       </vt:lpstr>
      <vt:lpstr>Shakespearean insults</vt:lpstr>
      <vt:lpstr>Act I, sc i</vt:lpstr>
      <vt:lpstr>Act I, sc i parts</vt:lpstr>
    </vt:vector>
  </TitlesOfParts>
  <Company>Jeffco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Romeo and Juliet</dc:title>
  <dc:creator>User</dc:creator>
  <cp:lastModifiedBy>Sutton Karstin M</cp:lastModifiedBy>
  <cp:revision>27</cp:revision>
  <dcterms:created xsi:type="dcterms:W3CDTF">2017-02-16T16:12:39Z</dcterms:created>
  <dcterms:modified xsi:type="dcterms:W3CDTF">2017-03-13T14:51:57Z</dcterms:modified>
</cp:coreProperties>
</file>